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91" r:id="rId4"/>
    <p:sldId id="290" r:id="rId5"/>
    <p:sldId id="257" r:id="rId6"/>
    <p:sldId id="296" r:id="rId7"/>
    <p:sldId id="268" r:id="rId8"/>
    <p:sldId id="298" r:id="rId9"/>
    <p:sldId id="265" r:id="rId10"/>
    <p:sldId id="306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93" r:id="rId20"/>
    <p:sldId id="295" r:id="rId21"/>
    <p:sldId id="308" r:id="rId22"/>
    <p:sldId id="300" r:id="rId23"/>
    <p:sldId id="285" r:id="rId24"/>
    <p:sldId id="286" r:id="rId25"/>
    <p:sldId id="302" r:id="rId26"/>
    <p:sldId id="305" r:id="rId27"/>
    <p:sldId id="289" r:id="rId28"/>
    <p:sldId id="307" r:id="rId2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CCFF99"/>
    <a:srgbClr val="CCFFCC"/>
    <a:srgbClr val="B8CD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2" autoAdjust="0"/>
    <p:restoredTop sz="94660"/>
  </p:normalViewPr>
  <p:slideViewPr>
    <p:cSldViewPr>
      <p:cViewPr>
        <p:scale>
          <a:sx n="50" d="100"/>
          <a:sy n="50" d="100"/>
        </p:scale>
        <p:origin x="-3300" y="-1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Arkusz_programu_Microsoft_Excel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uczniowie ZSZ nr 30</c:v>
                </c:pt>
                <c:pt idx="1">
                  <c:v>uczniowie SPdP nr 2</c:v>
                </c:pt>
                <c:pt idx="2">
                  <c:v>rodzice</c:v>
                </c:pt>
                <c:pt idx="3">
                  <c:v>nauczyciele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3.96</c:v>
                </c:pt>
                <c:pt idx="1">
                  <c:v>4.2</c:v>
                </c:pt>
                <c:pt idx="2">
                  <c:v>3.9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uczniowie ZSZ nr 30</c:v>
                </c:pt>
                <c:pt idx="1">
                  <c:v>uczniowie SPdP nr 2</c:v>
                </c:pt>
                <c:pt idx="2">
                  <c:v>rodzice</c:v>
                </c:pt>
                <c:pt idx="3">
                  <c:v>nauczyciele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4.2</c:v>
                </c:pt>
                <c:pt idx="1">
                  <c:v>4.3</c:v>
                </c:pt>
                <c:pt idx="2">
                  <c:v>4.3</c:v>
                </c:pt>
                <c:pt idx="3">
                  <c:v>4.4000000000000004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0585600"/>
        <c:axId val="50587136"/>
        <c:axId val="0"/>
      </c:bar3DChart>
      <c:catAx>
        <c:axId val="50585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90" baseline="0"/>
            </a:pPr>
            <a:endParaRPr lang="pl-PL"/>
          </a:p>
        </c:txPr>
        <c:crossAx val="50587136"/>
        <c:crosses val="autoZero"/>
        <c:auto val="1"/>
        <c:lblAlgn val="ctr"/>
        <c:lblOffset val="100"/>
        <c:noMultiLvlLbl val="0"/>
      </c:catAx>
      <c:valAx>
        <c:axId val="50587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585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Srednia liczba uzyskanych punktów poszczegolnych wymiarow standardu III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Polityka i warunki organizacji sprzyjają edukacji zdrowotnej</c:v>
                </c:pt>
                <c:pt idx="1">
                  <c:v>Uczeń jest aktywnym uczestnikiem procesu realizacji edukacji zdrowotnej</c:v>
                </c:pt>
                <c:pt idx="2">
                  <c:v>Szkoła wspołpracuje  ze środowiskiem i wykorzystuje jego zasoby</c:v>
                </c:pt>
                <c:pt idx="3">
                  <c:v>Szkoła prowadzi ewaluację i wykorzystuje jej wyniki dla podnoszenia jakosci edukacji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4.8</c:v>
                </c:pt>
                <c:pt idx="1">
                  <c:v>3.15</c:v>
                </c:pt>
                <c:pt idx="2">
                  <c:v>4.4000000000000004</c:v>
                </c:pt>
                <c:pt idx="3">
                  <c:v>2.5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Polityka i warunki organizacji sprzyjają edukacji zdrowotnej</c:v>
                </c:pt>
                <c:pt idx="1">
                  <c:v>Uczeń jest aktywnym uczestnikiem procesu realizacji edukacji zdrowotnej</c:v>
                </c:pt>
                <c:pt idx="2">
                  <c:v>Szkoła wspołpracuje  ze środowiskiem i wykorzystuje jego zasoby</c:v>
                </c:pt>
                <c:pt idx="3">
                  <c:v>Szkoła prowadzi ewaluację i wykorzystuje jej wyniki dla podnoszenia jakosci edukacji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4.8</c:v>
                </c:pt>
                <c:pt idx="1">
                  <c:v>3.8</c:v>
                </c:pt>
                <c:pt idx="2">
                  <c:v>4.5999999999999996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0053888"/>
        <c:axId val="50055424"/>
        <c:axId val="0"/>
      </c:bar3DChart>
      <c:catAx>
        <c:axId val="50053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/>
            </a:pPr>
            <a:endParaRPr lang="pl-PL"/>
          </a:p>
        </c:txPr>
        <c:crossAx val="50055424"/>
        <c:crosses val="autoZero"/>
        <c:auto val="1"/>
        <c:lblAlgn val="ctr"/>
        <c:lblOffset val="100"/>
        <c:noMultiLvlLbl val="0"/>
      </c:catAx>
      <c:valAx>
        <c:axId val="50055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053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806649168853896E-2"/>
          <c:y val="4.0631343613322046E-2"/>
          <c:w val="0.71225929571303592"/>
          <c:h val="0.870667932454327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średnia uzyskanych punktów w klasach 2010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4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 A</c:v>
                </c:pt>
                <c:pt idx="1">
                  <c:v>klasa III B</c:v>
                </c:pt>
                <c:pt idx="2">
                  <c:v>Klasa III C</c:v>
                </c:pt>
                <c:pt idx="3">
                  <c:v>Klasa III 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3.6</c:v>
                </c:pt>
                <c:pt idx="1">
                  <c:v>3.4</c:v>
                </c:pt>
                <c:pt idx="2">
                  <c:v>3.9</c:v>
                </c:pt>
                <c:pt idx="3">
                  <c:v>3.8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średnia uzyskanych punktów w klasach 2013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 A</c:v>
                </c:pt>
                <c:pt idx="1">
                  <c:v>klasa III B</c:v>
                </c:pt>
                <c:pt idx="2">
                  <c:v>Klasa III C</c:v>
                </c:pt>
                <c:pt idx="3">
                  <c:v>Klasa III 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3.9</c:v>
                </c:pt>
                <c:pt idx="1">
                  <c:v>3.5</c:v>
                </c:pt>
                <c:pt idx="2">
                  <c:v>4</c:v>
                </c:pt>
                <c:pt idx="3">
                  <c:v>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647808"/>
        <c:axId val="50649344"/>
      </c:barChart>
      <c:catAx>
        <c:axId val="50647808"/>
        <c:scaling>
          <c:orientation val="minMax"/>
        </c:scaling>
        <c:delete val="0"/>
        <c:axPos val="b"/>
        <c:majorTickMark val="out"/>
        <c:minorTickMark val="none"/>
        <c:tickLblPos val="nextTo"/>
        <c:crossAx val="50649344"/>
        <c:crosses val="autoZero"/>
        <c:auto val="1"/>
        <c:lblAlgn val="ctr"/>
        <c:lblOffset val="100"/>
        <c:noMultiLvlLbl val="0"/>
      </c:catAx>
      <c:valAx>
        <c:axId val="50649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6478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93908573928261"/>
          <c:y val="0.29229514249232608"/>
          <c:w val="0.21680161854768154"/>
          <c:h val="0.6062197150087176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satysfakcja ze szkoły w 2010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5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3.3499999999999988</c:v>
                </c:pt>
                <c:pt idx="1">
                  <c:v>3.8099999999999987</c:v>
                </c:pt>
                <c:pt idx="2">
                  <c:v>3.8</c:v>
                </c:pt>
                <c:pt idx="3">
                  <c:v>3.6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satysfakcja ze szkoły 2013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</c:v>
                </c:pt>
                <c:pt idx="1">
                  <c:v>3.6</c:v>
                </c:pt>
                <c:pt idx="2">
                  <c:v>4.0999999999999996</c:v>
                </c:pt>
                <c:pt idx="3">
                  <c:v>4.0999999999999996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0007168"/>
        <c:axId val="60008704"/>
        <c:axId val="0"/>
      </c:bar3DChart>
      <c:catAx>
        <c:axId val="60007168"/>
        <c:scaling>
          <c:orientation val="minMax"/>
        </c:scaling>
        <c:delete val="0"/>
        <c:axPos val="b"/>
        <c:majorTickMark val="out"/>
        <c:minorTickMark val="none"/>
        <c:tickLblPos val="nextTo"/>
        <c:crossAx val="60008704"/>
        <c:crosses val="autoZero"/>
        <c:auto val="1"/>
        <c:lblAlgn val="ctr"/>
        <c:lblOffset val="100"/>
        <c:noMultiLvlLbl val="0"/>
      </c:catAx>
      <c:valAx>
        <c:axId val="60008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0007168"/>
        <c:crosses val="autoZero"/>
        <c:crossBetween val="between"/>
      </c:valAx>
    </c:plotArea>
    <c:legend>
      <c:legendPos val="b"/>
      <c:legendEntry>
        <c:idx val="1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871202075209811E-2"/>
          <c:y val="4.6560972614843384E-2"/>
          <c:w val="0.96112879792479178"/>
          <c:h val="0.662924853169693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stwarzanie uczniom możliwości uczestnictwa w życiu klasy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5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3.38</c:v>
                </c:pt>
                <c:pt idx="1">
                  <c:v>3.21</c:v>
                </c:pt>
                <c:pt idx="2">
                  <c:v>3.7600000000000002</c:v>
                </c:pt>
                <c:pt idx="3">
                  <c:v>3.64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3.9</c:v>
                </c:pt>
                <c:pt idx="1">
                  <c:v>3.54</c:v>
                </c:pt>
                <c:pt idx="2">
                  <c:v>4.75</c:v>
                </c:pt>
                <c:pt idx="3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0672000"/>
        <c:axId val="50673536"/>
        <c:axId val="0"/>
      </c:bar3DChart>
      <c:catAx>
        <c:axId val="50672000"/>
        <c:scaling>
          <c:orientation val="minMax"/>
        </c:scaling>
        <c:delete val="0"/>
        <c:axPos val="b"/>
        <c:majorTickMark val="out"/>
        <c:minorTickMark val="none"/>
        <c:tickLblPos val="nextTo"/>
        <c:crossAx val="50673536"/>
        <c:crosses val="autoZero"/>
        <c:auto val="1"/>
        <c:lblAlgn val="ctr"/>
        <c:lblOffset val="100"/>
        <c:noMultiLvlLbl val="0"/>
      </c:catAx>
      <c:valAx>
        <c:axId val="506735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672000"/>
        <c:crosses val="autoZero"/>
        <c:crossBetween val="between"/>
      </c:valAx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8.9789418683775629E-2"/>
          <c:y val="0.82981776151236031"/>
          <c:w val="0.82042116263244869"/>
          <c:h val="0.170182238487636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wsparcie uczniów ze strony nauczycieli w 2010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3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w klasie III A</c:v>
                </c:pt>
                <c:pt idx="1">
                  <c:v>w klasie III B</c:v>
                </c:pt>
                <c:pt idx="2">
                  <c:v>w klasie III C</c:v>
                </c:pt>
                <c:pt idx="3">
                  <c:v>w klasie III 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4.33</c:v>
                </c:pt>
                <c:pt idx="1">
                  <c:v>3.88</c:v>
                </c:pt>
                <c:pt idx="2">
                  <c:v>4.24</c:v>
                </c:pt>
                <c:pt idx="3">
                  <c:v>3.8499999999999988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wsparcie uczniów ze strony nauczycieli 2013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w klasie III A</c:v>
                </c:pt>
                <c:pt idx="1">
                  <c:v>w klasie III B</c:v>
                </c:pt>
                <c:pt idx="2">
                  <c:v>w klasie III C</c:v>
                </c:pt>
                <c:pt idx="3">
                  <c:v>w klasie III 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4.33</c:v>
                </c:pt>
                <c:pt idx="1">
                  <c:v>3.2600000000000002</c:v>
                </c:pt>
                <c:pt idx="2">
                  <c:v>4.5</c:v>
                </c:pt>
                <c:pt idx="3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1108608"/>
        <c:axId val="61110144"/>
        <c:axId val="0"/>
      </c:bar3DChart>
      <c:catAx>
        <c:axId val="61108608"/>
        <c:scaling>
          <c:orientation val="minMax"/>
        </c:scaling>
        <c:delete val="0"/>
        <c:axPos val="b"/>
        <c:majorTickMark val="out"/>
        <c:minorTickMark val="none"/>
        <c:tickLblPos val="nextTo"/>
        <c:crossAx val="61110144"/>
        <c:crosses val="autoZero"/>
        <c:auto val="1"/>
        <c:lblAlgn val="ctr"/>
        <c:lblOffset val="100"/>
        <c:noMultiLvlLbl val="0"/>
      </c:catAx>
      <c:valAx>
        <c:axId val="61110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1108608"/>
        <c:crosses val="autoZero"/>
        <c:crossBetween val="between"/>
      </c:valAx>
    </c:plotArea>
    <c:legend>
      <c:legendPos val="b"/>
      <c:legendEntry>
        <c:idx val="1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podejscie uczniów do nauki i zachowań na lekcjach w 2010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3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3.05</c:v>
                </c:pt>
                <c:pt idx="1">
                  <c:v>3.06</c:v>
                </c:pt>
                <c:pt idx="2">
                  <c:v>3.5</c:v>
                </c:pt>
                <c:pt idx="3">
                  <c:v>3.4699999999999998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3.38</c:v>
                </c:pt>
                <c:pt idx="1">
                  <c:v>2.9</c:v>
                </c:pt>
                <c:pt idx="2">
                  <c:v>3.2</c:v>
                </c:pt>
                <c:pt idx="3">
                  <c:v>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1034496"/>
        <c:axId val="61036032"/>
        <c:axId val="0"/>
      </c:bar3DChart>
      <c:catAx>
        <c:axId val="61034496"/>
        <c:scaling>
          <c:orientation val="minMax"/>
        </c:scaling>
        <c:delete val="0"/>
        <c:axPos val="b"/>
        <c:majorTickMark val="out"/>
        <c:minorTickMark val="none"/>
        <c:tickLblPos val="nextTo"/>
        <c:crossAx val="61036032"/>
        <c:crosses val="autoZero"/>
        <c:auto val="1"/>
        <c:lblAlgn val="ctr"/>
        <c:lblOffset val="100"/>
        <c:noMultiLvlLbl val="0"/>
      </c:catAx>
      <c:valAx>
        <c:axId val="61036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1034496"/>
        <c:crosses val="autoZero"/>
        <c:crossBetween val="between"/>
      </c:valAx>
    </c:plotArea>
    <c:legend>
      <c:legendPos val="b"/>
      <c:legendEntry>
        <c:idx val="1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244967300012823E-2"/>
          <c:y val="6.0483015747431104E-2"/>
          <c:w val="0.91665398867924852"/>
          <c:h val="0.721392544277734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motywowanie do osiągania sukcesów w 2010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2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4.3499999999999996</c:v>
                </c:pt>
                <c:pt idx="1">
                  <c:v>4</c:v>
                </c:pt>
                <c:pt idx="2">
                  <c:v>4.45</c:v>
                </c:pt>
                <c:pt idx="3">
                  <c:v>4.3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4.26</c:v>
                </c:pt>
                <c:pt idx="1">
                  <c:v>4.0199999999999996</c:v>
                </c:pt>
                <c:pt idx="2">
                  <c:v>4.7699999999999996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1059072"/>
        <c:axId val="61060608"/>
        <c:axId val="0"/>
      </c:bar3DChart>
      <c:catAx>
        <c:axId val="61059072"/>
        <c:scaling>
          <c:orientation val="minMax"/>
        </c:scaling>
        <c:delete val="0"/>
        <c:axPos val="b"/>
        <c:majorTickMark val="out"/>
        <c:minorTickMark val="none"/>
        <c:tickLblPos val="nextTo"/>
        <c:crossAx val="61060608"/>
        <c:crosses val="autoZero"/>
        <c:auto val="1"/>
        <c:lblAlgn val="ctr"/>
        <c:lblOffset val="100"/>
        <c:noMultiLvlLbl val="0"/>
      </c:catAx>
      <c:valAx>
        <c:axId val="61060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1059072"/>
        <c:crosses val="autoZero"/>
        <c:crossBetween val="between"/>
      </c:valAx>
    </c:plotArea>
    <c:legend>
      <c:legendPos val="b"/>
      <c:legendEntry>
        <c:idx val="1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909826079081792E-2"/>
          <c:y val="0.11873425628444942"/>
          <c:w val="0.93578713009478875"/>
          <c:h val="0.6773365884516232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przestrzeganie praw ucznia w 2010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4.2699999999999996</c:v>
                </c:pt>
                <c:pt idx="1">
                  <c:v>3.8</c:v>
                </c:pt>
                <c:pt idx="2">
                  <c:v>4.6499999999999995</c:v>
                </c:pt>
                <c:pt idx="3">
                  <c:v>4.4000000000000004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4.04</c:v>
                </c:pt>
                <c:pt idx="1">
                  <c:v>3.9</c:v>
                </c:pt>
                <c:pt idx="2">
                  <c:v>4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239808"/>
        <c:axId val="59257984"/>
        <c:axId val="0"/>
      </c:bar3DChart>
      <c:catAx>
        <c:axId val="59239808"/>
        <c:scaling>
          <c:orientation val="minMax"/>
        </c:scaling>
        <c:delete val="0"/>
        <c:axPos val="b"/>
        <c:majorTickMark val="out"/>
        <c:minorTickMark val="none"/>
        <c:tickLblPos val="nextTo"/>
        <c:crossAx val="59257984"/>
        <c:crosses val="autoZero"/>
        <c:auto val="1"/>
        <c:lblAlgn val="ctr"/>
        <c:lblOffset val="100"/>
        <c:noMultiLvlLbl val="0"/>
      </c:catAx>
      <c:valAx>
        <c:axId val="59257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239808"/>
        <c:crosses val="autoZero"/>
        <c:crossBetween val="between"/>
      </c:valAx>
    </c:plotArea>
    <c:legend>
      <c:legendPos val="b"/>
      <c:legendEntry>
        <c:idx val="1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113808690580352E-2"/>
          <c:y val="5.0390893158999875E-2"/>
          <c:w val="0.9261948332847324"/>
          <c:h val="0.6601864561328374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relacje między uczniami w 2010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3.7800000000000002</c:v>
                </c:pt>
                <c:pt idx="1">
                  <c:v>3.65</c:v>
                </c:pt>
                <c:pt idx="2">
                  <c:v>3.4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4.1099999999999985</c:v>
                </c:pt>
                <c:pt idx="1">
                  <c:v>3.65</c:v>
                </c:pt>
                <c:pt idx="2">
                  <c:v>4.2</c:v>
                </c:pt>
                <c:pt idx="3">
                  <c:v>4.07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284864"/>
        <c:axId val="59290752"/>
        <c:axId val="0"/>
      </c:bar3DChart>
      <c:catAx>
        <c:axId val="59284864"/>
        <c:scaling>
          <c:orientation val="minMax"/>
        </c:scaling>
        <c:delete val="0"/>
        <c:axPos val="b"/>
        <c:majorTickMark val="out"/>
        <c:minorTickMark val="none"/>
        <c:tickLblPos val="nextTo"/>
        <c:crossAx val="59290752"/>
        <c:crosses val="autoZero"/>
        <c:auto val="1"/>
        <c:lblAlgn val="ctr"/>
        <c:lblOffset val="100"/>
        <c:noMultiLvlLbl val="0"/>
      </c:catAx>
      <c:valAx>
        <c:axId val="59290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284864"/>
        <c:crosses val="autoZero"/>
        <c:crossBetween val="between"/>
      </c:valAx>
    </c:plotArea>
    <c:legend>
      <c:legendPos val="b"/>
      <c:legendEntry>
        <c:idx val="1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885413628851974E-2"/>
          <c:y val="5.6826221880898538E-2"/>
          <c:w val="0.93313927772917415"/>
          <c:h val="0.7275738479760515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poczucie przeciążenia pracą szkolną i stres w szkole w 2010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5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IA</c:v>
                </c:pt>
                <c:pt idx="1">
                  <c:v>Klasa I B</c:v>
                </c:pt>
                <c:pt idx="2">
                  <c:v>Klasa I C</c:v>
                </c:pt>
                <c:pt idx="3">
                  <c:v>Klasa I 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3.05</c:v>
                </c:pt>
                <c:pt idx="1">
                  <c:v>2.9</c:v>
                </c:pt>
                <c:pt idx="2">
                  <c:v>4.0999999999999996</c:v>
                </c:pt>
                <c:pt idx="3">
                  <c:v>3.52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IA</c:v>
                </c:pt>
                <c:pt idx="1">
                  <c:v>Klasa I B</c:v>
                </c:pt>
                <c:pt idx="2">
                  <c:v>Klasa I C</c:v>
                </c:pt>
                <c:pt idx="3">
                  <c:v>Klasa I 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3.73</c:v>
                </c:pt>
                <c:pt idx="1">
                  <c:v>3.4</c:v>
                </c:pt>
                <c:pt idx="2">
                  <c:v>3.4</c:v>
                </c:pt>
                <c:pt idx="3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317248"/>
        <c:axId val="59331328"/>
        <c:axId val="0"/>
      </c:bar3DChart>
      <c:catAx>
        <c:axId val="59317248"/>
        <c:scaling>
          <c:orientation val="minMax"/>
        </c:scaling>
        <c:delete val="0"/>
        <c:axPos val="b"/>
        <c:majorTickMark val="out"/>
        <c:minorTickMark val="none"/>
        <c:tickLblPos val="nextTo"/>
        <c:crossAx val="59331328"/>
        <c:crosses val="autoZero"/>
        <c:auto val="1"/>
        <c:lblAlgn val="ctr"/>
        <c:lblOffset val="100"/>
        <c:noMultiLvlLbl val="0"/>
      </c:catAx>
      <c:valAx>
        <c:axId val="59331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317248"/>
        <c:crosses val="autoZero"/>
        <c:crossBetween val="between"/>
      </c:valAx>
    </c:plotArea>
    <c:legend>
      <c:legendPos val="b"/>
      <c:legendEntry>
        <c:idx val="1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wystepowanie przemocy i zachowań aspołecznych wśród uczniów w 2010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3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3.08</c:v>
                </c:pt>
                <c:pt idx="1">
                  <c:v>2.54</c:v>
                </c:pt>
                <c:pt idx="2">
                  <c:v>3.4</c:v>
                </c:pt>
                <c:pt idx="3">
                  <c:v>3.2800000000000002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klasa IIIA</c:v>
                </c:pt>
                <c:pt idx="1">
                  <c:v>klasa IIIB</c:v>
                </c:pt>
                <c:pt idx="2">
                  <c:v>klasa IIIC</c:v>
                </c:pt>
                <c:pt idx="3">
                  <c:v>klasa IIID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3.9</c:v>
                </c:pt>
                <c:pt idx="1">
                  <c:v>3.6</c:v>
                </c:pt>
                <c:pt idx="2">
                  <c:v>3.9</c:v>
                </c:pt>
                <c:pt idx="3">
                  <c:v>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382784"/>
        <c:axId val="59384576"/>
        <c:axId val="61065856"/>
      </c:bar3DChart>
      <c:catAx>
        <c:axId val="59382784"/>
        <c:scaling>
          <c:orientation val="minMax"/>
        </c:scaling>
        <c:delete val="0"/>
        <c:axPos val="b"/>
        <c:majorTickMark val="out"/>
        <c:minorTickMark val="none"/>
        <c:tickLblPos val="nextTo"/>
        <c:crossAx val="59384576"/>
        <c:crosses val="autoZero"/>
        <c:auto val="1"/>
        <c:lblAlgn val="ctr"/>
        <c:lblOffset val="100"/>
        <c:noMultiLvlLbl val="0"/>
      </c:catAx>
      <c:valAx>
        <c:axId val="59384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382784"/>
        <c:crosses val="autoZero"/>
        <c:crossBetween val="between"/>
      </c:valAx>
      <c:serAx>
        <c:axId val="61065856"/>
        <c:scaling>
          <c:orientation val="minMax"/>
        </c:scaling>
        <c:delete val="1"/>
        <c:axPos val="b"/>
        <c:majorTickMark val="out"/>
        <c:minorTickMark val="none"/>
        <c:tickLblPos val="none"/>
        <c:crossAx val="59384576"/>
        <c:crosses val="autoZero"/>
      </c:serAx>
    </c:plotArea>
    <c:legend>
      <c:legendPos val="b"/>
      <c:legendEntry>
        <c:idx val="1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5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satysfakcja z pracy w szkole</c:v>
                </c:pt>
                <c:pt idx="1">
                  <c:v>wsparcie ze strony dyrekcji</c:v>
                </c:pt>
                <c:pt idx="2">
                  <c:v>wsparcie uczniów ze strony nauczycieli</c:v>
                </c:pt>
                <c:pt idx="3">
                  <c:v>podejscie uczniow do nauki i zachowania na lekcjach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satysfakcja z pracy w szkole</c:v>
                </c:pt>
                <c:pt idx="1">
                  <c:v>wsparcie ze strony dyrekcji</c:v>
                </c:pt>
                <c:pt idx="2">
                  <c:v>wsparcie uczniów ze strony nauczycieli</c:v>
                </c:pt>
                <c:pt idx="3">
                  <c:v>podejscie uczniow do nauki i zachowania na lekcjach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4.4000000000000004</c:v>
                </c:pt>
                <c:pt idx="1">
                  <c:v>4</c:v>
                </c:pt>
                <c:pt idx="2">
                  <c:v>4.2</c:v>
                </c:pt>
                <c:pt idx="3">
                  <c:v>3.6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satysfakcja z pracy w szkole</c:v>
                </c:pt>
                <c:pt idx="1">
                  <c:v>wsparcie ze strony dyrekcji</c:v>
                </c:pt>
                <c:pt idx="2">
                  <c:v>wsparcie uczniów ze strony nauczycieli</c:v>
                </c:pt>
                <c:pt idx="3">
                  <c:v>podejscie uczniow do nauki i zachowania na lekcjach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4.3</c:v>
                </c:pt>
                <c:pt idx="1">
                  <c:v>4.0999999999999996</c:v>
                </c:pt>
                <c:pt idx="2">
                  <c:v>4.5</c:v>
                </c:pt>
                <c:pt idx="3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438592"/>
        <c:axId val="59440128"/>
        <c:axId val="0"/>
      </c:bar3DChart>
      <c:catAx>
        <c:axId val="59438592"/>
        <c:scaling>
          <c:orientation val="minMax"/>
        </c:scaling>
        <c:delete val="0"/>
        <c:axPos val="b"/>
        <c:majorTickMark val="out"/>
        <c:minorTickMark val="none"/>
        <c:tickLblPos val="nextTo"/>
        <c:crossAx val="59440128"/>
        <c:crosses val="autoZero"/>
        <c:auto val="1"/>
        <c:lblAlgn val="ctr"/>
        <c:lblOffset val="100"/>
        <c:noMultiLvlLbl val="0"/>
      </c:catAx>
      <c:valAx>
        <c:axId val="59440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438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86554312290008E-2"/>
          <c:y val="3.4811118380536611E-2"/>
          <c:w val="0.90983409886264111"/>
          <c:h val="0.532174928795790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relacje nauczyciel-nauczyciel</c:v>
                </c:pt>
                <c:pt idx="1">
                  <c:v>uczestnictwo rodziców w życiu klasy</c:v>
                </c:pt>
                <c:pt idx="2">
                  <c:v>poczucia przeciążenia pracą szkolną </c:v>
                </c:pt>
                <c:pt idx="3">
                  <c:v>występowanie przemocy i zachowań aspołecznych wśród uczniów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relacje nauczyciel-nauczyciel</c:v>
                </c:pt>
                <c:pt idx="1">
                  <c:v>uczestnictwo rodziców w życiu klasy</c:v>
                </c:pt>
                <c:pt idx="2">
                  <c:v>poczucia przeciążenia pracą szkolną </c:v>
                </c:pt>
                <c:pt idx="3">
                  <c:v>występowanie przemocy i zachowań aspołecznych wśród uczniów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</c:v>
                </c:pt>
                <c:pt idx="1">
                  <c:v>3.7</c:v>
                </c:pt>
                <c:pt idx="2">
                  <c:v>3.3</c:v>
                </c:pt>
                <c:pt idx="3">
                  <c:v>3.3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relacje nauczyciel-nauczyciel</c:v>
                </c:pt>
                <c:pt idx="1">
                  <c:v>uczestnictwo rodziców w życiu klasy</c:v>
                </c:pt>
                <c:pt idx="2">
                  <c:v>poczucia przeciążenia pracą szkolną </c:v>
                </c:pt>
                <c:pt idx="3">
                  <c:v>występowanie przemocy i zachowań aspołecznych wśród uczniów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3.9</c:v>
                </c:pt>
                <c:pt idx="1">
                  <c:v>3.2800000000000002</c:v>
                </c:pt>
                <c:pt idx="2">
                  <c:v>3.4499999999999997</c:v>
                </c:pt>
                <c:pt idx="3">
                  <c:v>2.9499999999999997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2334848"/>
        <c:axId val="62336384"/>
        <c:axId val="0"/>
      </c:bar3DChart>
      <c:catAx>
        <c:axId val="623348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/>
            </a:pPr>
            <a:endParaRPr lang="pl-PL"/>
          </a:p>
        </c:txPr>
        <c:crossAx val="62336384"/>
        <c:crosses val="autoZero"/>
        <c:auto val="1"/>
        <c:lblAlgn val="ctr"/>
        <c:lblOffset val="100"/>
        <c:noMultiLvlLbl val="0"/>
      </c:catAx>
      <c:valAx>
        <c:axId val="62336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2334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invertIfNegative val="0"/>
          <c:cat>
            <c:strRef>
              <c:f>Arkusz1!$A$2:$A$7</c:f>
              <c:strCache>
                <c:ptCount val="6"/>
                <c:pt idx="0">
                  <c:v>satysfakcja ze szkoły dziecka</c:v>
                </c:pt>
                <c:pt idx="1">
                  <c:v>stwarzanie możliwości uczestnictwa rodziców w zyciu klasy</c:v>
                </c:pt>
                <c:pt idx="2">
                  <c:v>wsparcie uczniówze strony nauczycieli</c:v>
                </c:pt>
                <c:pt idx="3">
                  <c:v>uczestnictwo rodziców w życiu klasy i szkoły</c:v>
                </c:pt>
                <c:pt idx="4">
                  <c:v>wsparcie dla rodziców</c:v>
                </c:pt>
                <c:pt idx="5">
                  <c:v>przeciązenie dziecka praca szkolną i stres w szkole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Arkusz1!$A$2:$A$7</c:f>
              <c:strCache>
                <c:ptCount val="6"/>
                <c:pt idx="0">
                  <c:v>satysfakcja ze szkoły dziecka</c:v>
                </c:pt>
                <c:pt idx="1">
                  <c:v>stwarzanie możliwości uczestnictwa rodziców w zyciu klasy</c:v>
                </c:pt>
                <c:pt idx="2">
                  <c:v>wsparcie uczniówze strony nauczycieli</c:v>
                </c:pt>
                <c:pt idx="3">
                  <c:v>uczestnictwo rodziców w życiu klasy i szkoły</c:v>
                </c:pt>
                <c:pt idx="4">
                  <c:v>wsparcie dla rodziców</c:v>
                </c:pt>
                <c:pt idx="5">
                  <c:v>przeciązenie dziecka praca szkolną i stres w szkole</c:v>
                </c:pt>
              </c:strCache>
            </c:strRef>
          </c:cat>
          <c:val>
            <c:numRef>
              <c:f>Arkusz1!$C$2:$C$7</c:f>
              <c:numCache>
                <c:formatCode>General</c:formatCode>
                <c:ptCount val="6"/>
                <c:pt idx="0">
                  <c:v>4.5</c:v>
                </c:pt>
                <c:pt idx="1">
                  <c:v>4.5</c:v>
                </c:pt>
                <c:pt idx="2">
                  <c:v>4.5999999999999996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2386944"/>
        <c:axId val="62388480"/>
        <c:axId val="0"/>
      </c:bar3DChart>
      <c:catAx>
        <c:axId val="62386944"/>
        <c:scaling>
          <c:orientation val="minMax"/>
        </c:scaling>
        <c:delete val="0"/>
        <c:axPos val="b"/>
        <c:majorTickMark val="out"/>
        <c:minorTickMark val="none"/>
        <c:tickLblPos val="nextTo"/>
        <c:crossAx val="62388480"/>
        <c:crosses val="autoZero"/>
        <c:auto val="1"/>
        <c:lblAlgn val="ctr"/>
        <c:lblOffset val="100"/>
        <c:noMultiLvlLbl val="0"/>
      </c:catAx>
      <c:valAx>
        <c:axId val="62388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2386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invertIfNegative val="0"/>
          <c:cat>
            <c:strRef>
              <c:f>Arkusz1!$A$2:$A$6</c:f>
              <c:strCache>
                <c:ptCount val="5"/>
                <c:pt idx="0">
                  <c:v>satysfakcja z pracy w szkole</c:v>
                </c:pt>
                <c:pt idx="1">
                  <c:v>stwarzanie mozliwosci uczestnictwa w zyciu klasy i szkoły</c:v>
                </c:pt>
                <c:pt idx="2">
                  <c:v>realcje miedzy pracownikami</c:v>
                </c:pt>
                <c:pt idx="3">
                  <c:v>poczucie przeciązenia pracą w szkole</c:v>
                </c:pt>
                <c:pt idx="4">
                  <c:v>występowanie przemocy i zachowań aspołecznych wśród uczniów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Arkusz1!$A$2:$A$6</c:f>
              <c:strCache>
                <c:ptCount val="5"/>
                <c:pt idx="0">
                  <c:v>satysfakcja z pracy w szkole</c:v>
                </c:pt>
                <c:pt idx="1">
                  <c:v>stwarzanie mozliwosci uczestnictwa w zyciu klasy i szkoły</c:v>
                </c:pt>
                <c:pt idx="2">
                  <c:v>realcje miedzy pracownikami</c:v>
                </c:pt>
                <c:pt idx="3">
                  <c:v>poczucie przeciązenia pracą w szkole</c:v>
                </c:pt>
                <c:pt idx="4">
                  <c:v>występowanie przemocy i zachowań aspołecznych wśród uczniów</c:v>
                </c:pt>
              </c:strCache>
            </c:strRef>
          </c:cat>
          <c:val>
            <c:numRef>
              <c:f>Arkusz1!$C$2:$C$6</c:f>
              <c:numCache>
                <c:formatCode>General</c:formatCode>
                <c:ptCount val="5"/>
                <c:pt idx="0">
                  <c:v>4.4000000000000004</c:v>
                </c:pt>
                <c:pt idx="1">
                  <c:v>3.2</c:v>
                </c:pt>
                <c:pt idx="2">
                  <c:v>4.04</c:v>
                </c:pt>
                <c:pt idx="3">
                  <c:v>2.8</c:v>
                </c:pt>
                <c:pt idx="4">
                  <c:v>3.29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5534336"/>
        <c:axId val="75535872"/>
        <c:axId val="0"/>
      </c:bar3DChart>
      <c:catAx>
        <c:axId val="75534336"/>
        <c:scaling>
          <c:orientation val="minMax"/>
        </c:scaling>
        <c:delete val="0"/>
        <c:axPos val="b"/>
        <c:majorTickMark val="out"/>
        <c:minorTickMark val="none"/>
        <c:tickLblPos val="nextTo"/>
        <c:crossAx val="75535872"/>
        <c:crosses val="autoZero"/>
        <c:auto val="1"/>
        <c:lblAlgn val="ctr"/>
        <c:lblOffset val="100"/>
        <c:noMultiLvlLbl val="0"/>
      </c:catAx>
      <c:valAx>
        <c:axId val="75535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5534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uczniowie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3.8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nauczyciele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3.8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rodzice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4.2</c:v>
                </c:pt>
              </c:numCache>
            </c:numRef>
          </c:val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pracownicy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General</c:formatCode>
                <c:ptCount val="1"/>
                <c:pt idx="0">
                  <c:v>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7764480"/>
        <c:axId val="77766016"/>
        <c:axId val="0"/>
      </c:bar3DChart>
      <c:catAx>
        <c:axId val="77764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7766016"/>
        <c:crosses val="autoZero"/>
        <c:auto val="1"/>
        <c:lblAlgn val="ctr"/>
        <c:lblOffset val="100"/>
        <c:noMultiLvlLbl val="0"/>
      </c:catAx>
      <c:valAx>
        <c:axId val="77766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7644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budynek i teren szkoły</c:v>
                </c:pt>
                <c:pt idx="1">
                  <c:v>warunki sanitarne, czystość i estetyka</c:v>
                </c:pt>
                <c:pt idx="2">
                  <c:v>mikroklimat, oświetlenie, ochrona przed hałasem</c:v>
                </c:pt>
                <c:pt idx="3">
                  <c:v>meble dla uczniów i nauczycieli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budynek i teren szkoły</c:v>
                </c:pt>
                <c:pt idx="1">
                  <c:v>warunki sanitarne, czystość i estetyka</c:v>
                </c:pt>
                <c:pt idx="2">
                  <c:v>mikroklimat, oświetlenie, ochrona przed hałasem</c:v>
                </c:pt>
                <c:pt idx="3">
                  <c:v>meble dla uczniów i nauczycieli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3.1</c:v>
                </c:pt>
                <c:pt idx="1">
                  <c:v>3.8</c:v>
                </c:pt>
                <c:pt idx="2">
                  <c:v>4.2</c:v>
                </c:pt>
                <c:pt idx="3">
                  <c:v>2.25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Kolumna3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budynek i teren szkoły</c:v>
                </c:pt>
                <c:pt idx="1">
                  <c:v>warunki sanitarne, czystość i estetyka</c:v>
                </c:pt>
                <c:pt idx="2">
                  <c:v>mikroklimat, oświetlenie, ochrona przed hałasem</c:v>
                </c:pt>
                <c:pt idx="3">
                  <c:v>meble dla uczniów i nauczycieli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</c:numCache>
            </c:numRef>
          </c:val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seria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budynek i teren szkoły</c:v>
                </c:pt>
                <c:pt idx="1">
                  <c:v>warunki sanitarne, czystość i estetyka</c:v>
                </c:pt>
                <c:pt idx="2">
                  <c:v>mikroklimat, oświetlenie, ochrona przed hałasem</c:v>
                </c:pt>
                <c:pt idx="3">
                  <c:v>meble dla uczniów i nauczycieli</c:v>
                </c:pt>
              </c:strCache>
            </c:strRef>
          </c:cat>
          <c:val>
            <c:numRef>
              <c:f>Arkusz1!$E$2:$E$5</c:f>
              <c:numCache>
                <c:formatCode>General</c:formatCode>
                <c:ptCount val="4"/>
                <c:pt idx="0">
                  <c:v>2.8499999999999988</c:v>
                </c:pt>
                <c:pt idx="1">
                  <c:v>3.5</c:v>
                </c:pt>
                <c:pt idx="2">
                  <c:v>4.0999999999999996</c:v>
                </c:pt>
                <c:pt idx="3">
                  <c:v>2.25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7832576"/>
        <c:axId val="77834112"/>
        <c:axId val="0"/>
      </c:bar3DChart>
      <c:catAx>
        <c:axId val="77832576"/>
        <c:scaling>
          <c:orientation val="minMax"/>
        </c:scaling>
        <c:delete val="0"/>
        <c:axPos val="b"/>
        <c:majorTickMark val="out"/>
        <c:minorTickMark val="none"/>
        <c:tickLblPos val="nextTo"/>
        <c:crossAx val="77834112"/>
        <c:crosses val="autoZero"/>
        <c:auto val="1"/>
        <c:lblAlgn val="ctr"/>
        <c:lblOffset val="100"/>
        <c:noMultiLvlLbl val="0"/>
      </c:catAx>
      <c:valAx>
        <c:axId val="77834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832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organizacja lekcji i przerw międzylekcyjnych</c:v>
                </c:pt>
                <c:pt idx="1">
                  <c:v>warunki i organizacja zajęć ruchowych</c:v>
                </c:pt>
                <c:pt idx="2">
                  <c:v>organizacja posiłków i dostępność napojów</c:v>
                </c:pt>
                <c:pt idx="3">
                  <c:v>zabezpieczenie przed wypadkami, urazami i dostępność pierwszej pomocy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organizacja lekcji i przerw międzylekcyjnych</c:v>
                </c:pt>
                <c:pt idx="1">
                  <c:v>warunki i organizacja zajęć ruchowych</c:v>
                </c:pt>
                <c:pt idx="2">
                  <c:v>organizacja posiłków i dostępność napojów</c:v>
                </c:pt>
                <c:pt idx="3">
                  <c:v>zabezpieczenie przed wypadkami, urazami i dostępność pierwszej pomocy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3.8499999999999988</c:v>
                </c:pt>
                <c:pt idx="1">
                  <c:v>4</c:v>
                </c:pt>
                <c:pt idx="2">
                  <c:v>3.5</c:v>
                </c:pt>
                <c:pt idx="3">
                  <c:v>4.7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Kolumna3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organizacja lekcji i przerw międzylekcyjnych</c:v>
                </c:pt>
                <c:pt idx="1">
                  <c:v>warunki i organizacja zajęć ruchowych</c:v>
                </c:pt>
                <c:pt idx="2">
                  <c:v>organizacja posiłków i dostępność napojów</c:v>
                </c:pt>
                <c:pt idx="3">
                  <c:v>zabezpieczenie przed wypadkami, urazami i dostępność pierwszej pomocy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</c:numCache>
            </c:numRef>
          </c:val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Seria 4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Arkusz1!$A$2:$A$5</c:f>
              <c:strCache>
                <c:ptCount val="4"/>
                <c:pt idx="0">
                  <c:v>organizacja lekcji i przerw międzylekcyjnych</c:v>
                </c:pt>
                <c:pt idx="1">
                  <c:v>warunki i organizacja zajęć ruchowych</c:v>
                </c:pt>
                <c:pt idx="2">
                  <c:v>organizacja posiłków i dostępność napojów</c:v>
                </c:pt>
                <c:pt idx="3">
                  <c:v>zabezpieczenie przed wypadkami, urazami i dostępność pierwszej pomocy</c:v>
                </c:pt>
              </c:strCache>
            </c:strRef>
          </c:cat>
          <c:val>
            <c:numRef>
              <c:f>Arkusz1!$E$2:$E$5</c:f>
              <c:numCache>
                <c:formatCode>General</c:formatCode>
                <c:ptCount val="4"/>
                <c:pt idx="0">
                  <c:v>3.8499999999999988</c:v>
                </c:pt>
                <c:pt idx="1">
                  <c:v>3.8</c:v>
                </c:pt>
                <c:pt idx="2">
                  <c:v>3.3499999999999988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0283136"/>
        <c:axId val="80284672"/>
        <c:axId val="0"/>
      </c:bar3DChart>
      <c:catAx>
        <c:axId val="80283136"/>
        <c:scaling>
          <c:orientation val="minMax"/>
        </c:scaling>
        <c:delete val="0"/>
        <c:axPos val="b"/>
        <c:majorTickMark val="out"/>
        <c:minorTickMark val="none"/>
        <c:tickLblPos val="nextTo"/>
        <c:crossAx val="80284672"/>
        <c:crosses val="autoZero"/>
        <c:auto val="1"/>
        <c:lblAlgn val="ctr"/>
        <c:lblOffset val="100"/>
        <c:noMultiLvlLbl val="0"/>
      </c:catAx>
      <c:valAx>
        <c:axId val="80284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283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896276854282306E-2"/>
          <c:y val="4.0596678662595552E-2"/>
          <c:w val="0.68298106833868077"/>
          <c:h val="0.926424480732366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SzPZ średnia uzyskanych punktów w 2010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5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3.6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SzPZ średnia uzyskanych punktów w 2013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5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Arkusz1!$C$2</c:f>
              <c:numCache>
                <c:formatCode>General</c:formatCode>
                <c:ptCount val="1"/>
                <c:pt idx="0">
                  <c:v>4.01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Kolumna1</c:v>
                </c:pt>
              </c:strCache>
            </c:strRef>
          </c:tx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Arkusz1!$D$2</c:f>
              <c:numCache>
                <c:formatCode>General</c:formatCode>
                <c:ptCount val="1"/>
              </c:numCache>
            </c:numRef>
          </c:val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Kolumna2</c:v>
                </c:pt>
              </c:strCache>
            </c:strRef>
          </c:tx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Arkusz1!$E$2</c:f>
              <c:numCache>
                <c:formatCode>General</c:formatCode>
                <c:ptCount val="1"/>
              </c:numCache>
            </c:numRef>
          </c:val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maksymalna liczba punktów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500" baseline="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0339712"/>
        <c:axId val="80341248"/>
        <c:axId val="0"/>
      </c:bar3DChart>
      <c:catAx>
        <c:axId val="80339712"/>
        <c:scaling>
          <c:orientation val="minMax"/>
        </c:scaling>
        <c:delete val="1"/>
        <c:axPos val="b"/>
        <c:majorTickMark val="out"/>
        <c:minorTickMark val="none"/>
        <c:tickLblPos val="none"/>
        <c:crossAx val="80341248"/>
        <c:crosses val="autoZero"/>
        <c:auto val="1"/>
        <c:lblAlgn val="ctr"/>
        <c:lblOffset val="100"/>
        <c:noMultiLvlLbl val="0"/>
      </c:catAx>
      <c:valAx>
        <c:axId val="80341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339712"/>
        <c:crosses val="autoZero"/>
        <c:crossBetween val="between"/>
      </c:valAx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76159339457567865"/>
          <c:y val="0.27332962905127567"/>
          <c:w val="0.22914734616506308"/>
          <c:h val="0.4152513516663965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0.84125</cdr:x>
      <cdr:y>0.0288</cdr:y>
    </cdr:from>
    <cdr:to>
      <cdr:x>0.98013</cdr:x>
      <cdr:y>0.24971</cdr:y>
    </cdr:to>
    <cdr:pic>
      <cdr:nvPicPr>
        <cdr:cNvPr id="2" name="Picture 7" descr="logo szpz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6923112" y="144016"/>
          <a:ext cx="1143000" cy="11049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FF9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4032447"/>
          </a:xfrm>
        </p:spPr>
        <p:txBody>
          <a:bodyPr>
            <a:normAutofit/>
          </a:bodyPr>
          <a:lstStyle/>
          <a:p>
            <a:r>
              <a:rPr lang="pl-PL" dirty="0" err="1" smtClean="0">
                <a:latin typeface="Arial Rounded MT Bold" pitchFamily="34" charset="0"/>
              </a:rPr>
              <a:t>Autoewaluacja</a:t>
            </a:r>
            <a:r>
              <a:rPr lang="pl-PL" dirty="0" smtClean="0">
                <a:latin typeface="Arial Rounded MT Bold" pitchFamily="34" charset="0"/>
              </a:rPr>
              <a:t/>
            </a:r>
            <a:br>
              <a:rPr lang="pl-PL" dirty="0" smtClean="0">
                <a:latin typeface="Arial Rounded MT Bold" pitchFamily="34" charset="0"/>
              </a:rPr>
            </a:br>
            <a:r>
              <a:rPr lang="pl-PL" dirty="0" smtClean="0">
                <a:latin typeface="Arial Rounded MT Bold" pitchFamily="34" charset="0"/>
              </a:rPr>
              <a:t>Szkoła Promująca Zdrowie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800" dirty="0" smtClean="0"/>
              <a:t>rok szkolny 2010</a:t>
            </a:r>
            <a:br>
              <a:rPr lang="pl-PL" sz="2800" dirty="0" smtClean="0"/>
            </a:br>
            <a:r>
              <a:rPr lang="pl-PL" sz="2800" dirty="0" smtClean="0"/>
              <a:t>rok szkolny 2013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fontScale="77500" lnSpcReduction="20000"/>
          </a:bodyPr>
          <a:lstStyle/>
          <a:p>
            <a:endParaRPr lang="pl-PL" dirty="0" smtClean="0"/>
          </a:p>
          <a:p>
            <a:r>
              <a:rPr lang="pl-PL" dirty="0" smtClean="0">
                <a:solidFill>
                  <a:srgbClr val="006600"/>
                </a:solidFill>
              </a:rPr>
              <a:t>Specjalny Ośrodek Szkolno-Wychowawczy nr 1 w Krakowie</a:t>
            </a:r>
            <a:endParaRPr lang="pl-PL" dirty="0">
              <a:solidFill>
                <a:srgbClr val="006600"/>
              </a:solidFill>
            </a:endParaRPr>
          </a:p>
        </p:txBody>
      </p:sp>
      <p:pic>
        <p:nvPicPr>
          <p:cNvPr id="4" name="Picture 7" descr="logo szp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3310731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1844824"/>
            <a:ext cx="8229600" cy="3456384"/>
          </a:xfrm>
        </p:spPr>
        <p:txBody>
          <a:bodyPr>
            <a:noAutofit/>
          </a:bodyPr>
          <a:lstStyle/>
          <a:p>
            <a:pPr algn="l"/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W roku 2010 badaniu zostali poddani:</a:t>
            </a:r>
            <a:br>
              <a:rPr lang="pl-PL" sz="3600" dirty="0" smtClean="0"/>
            </a:br>
            <a:r>
              <a:rPr lang="pl-PL" sz="2800" i="1" dirty="0" smtClean="0"/>
              <a:t>- uczniowie klas pierwszych ZSZ nr 30 (42 uczniów)</a:t>
            </a:r>
            <a:br>
              <a:rPr lang="pl-PL" sz="2800" i="1" dirty="0" smtClean="0"/>
            </a:br>
            <a:r>
              <a:rPr lang="pl-PL" sz="2800" i="1" dirty="0" smtClean="0"/>
              <a:t>- uczniowie klas pierwszych </a:t>
            </a:r>
            <a:r>
              <a:rPr lang="pl-PL" sz="2800" i="1" dirty="0" err="1" smtClean="0"/>
              <a:t>SzPdP</a:t>
            </a:r>
            <a:r>
              <a:rPr lang="pl-PL" sz="2800" i="1" dirty="0" smtClean="0"/>
              <a:t> nr 2 (8 uczniów)</a:t>
            </a:r>
            <a:br>
              <a:rPr lang="pl-PL" sz="2800" i="1" dirty="0" smtClean="0"/>
            </a:br>
            <a:r>
              <a:rPr lang="pl-PL" sz="2800" i="1" dirty="0" smtClean="0"/>
              <a:t>- rodzice uczniów (23 osoby)</a:t>
            </a:r>
            <a:br>
              <a:rPr lang="pl-PL" sz="2800" i="1" dirty="0" smtClean="0"/>
            </a:br>
            <a:r>
              <a:rPr lang="pl-PL" sz="2800" i="1" dirty="0" smtClean="0"/>
              <a:t>- nauczyciele (32 osoby)</a:t>
            </a:r>
            <a:br>
              <a:rPr lang="pl-PL" sz="2800" i="1" dirty="0" smtClean="0"/>
            </a:br>
            <a:r>
              <a:rPr lang="pl-PL" sz="2800" i="1" dirty="0" smtClean="0"/>
              <a:t/>
            </a:r>
            <a:br>
              <a:rPr lang="pl-PL" sz="2800" i="1" dirty="0" smtClean="0"/>
            </a:br>
            <a:r>
              <a:rPr lang="pl-PL" sz="3600" dirty="0" smtClean="0"/>
              <a:t>W roku 2013 badaniu zostali poddani:</a:t>
            </a:r>
            <a:r>
              <a:rPr lang="pl-PL" sz="2800" i="1" dirty="0" smtClean="0"/>
              <a:t/>
            </a:r>
            <a:br>
              <a:rPr lang="pl-PL" sz="2800" i="1" dirty="0" smtClean="0"/>
            </a:br>
            <a:r>
              <a:rPr lang="pl-PL" sz="2800" i="1" dirty="0" smtClean="0"/>
              <a:t>- uczniowie klas trzecich ZSZ nr 30 (36 uczniów)</a:t>
            </a:r>
            <a:br>
              <a:rPr lang="pl-PL" sz="2800" i="1" dirty="0" smtClean="0"/>
            </a:br>
            <a:r>
              <a:rPr lang="pl-PL" sz="2800" i="1" dirty="0" smtClean="0"/>
              <a:t>- uczniowie klas trzecich </a:t>
            </a:r>
            <a:r>
              <a:rPr lang="pl-PL" sz="2800" i="1" dirty="0" err="1" smtClean="0"/>
              <a:t>SzPdP</a:t>
            </a:r>
            <a:r>
              <a:rPr lang="pl-PL" sz="2800" i="1" dirty="0" smtClean="0"/>
              <a:t> nr 2 (18 uczniów)</a:t>
            </a:r>
            <a:br>
              <a:rPr lang="pl-PL" sz="2800" i="1" dirty="0" smtClean="0"/>
            </a:br>
            <a:r>
              <a:rPr lang="pl-PL" sz="2800" i="1" dirty="0" smtClean="0"/>
              <a:t>- rodzice uczniów (30 osób)</a:t>
            </a:r>
            <a:br>
              <a:rPr lang="pl-PL" sz="2800" i="1" dirty="0" smtClean="0"/>
            </a:br>
            <a:r>
              <a:rPr lang="pl-PL" sz="2800" i="1" dirty="0" smtClean="0"/>
              <a:t>- nauczyciele (32 osoby)</a:t>
            </a:r>
            <a:br>
              <a:rPr lang="pl-PL" sz="2800" i="1" dirty="0" smtClean="0"/>
            </a:br>
            <a:r>
              <a:rPr lang="pl-PL" sz="2800" i="1" dirty="0" smtClean="0"/>
              <a:t/>
            </a:r>
            <a:br>
              <a:rPr lang="pl-PL" sz="2800" i="1" dirty="0" smtClean="0"/>
            </a:br>
            <a:r>
              <a:rPr lang="pl-PL" sz="2800" i="1" dirty="0" smtClean="0"/>
              <a:t/>
            </a:r>
            <a:br>
              <a:rPr lang="pl-PL" sz="2800" i="1" dirty="0" smtClean="0"/>
            </a:br>
            <a:r>
              <a:rPr lang="pl-PL" sz="2800" i="1" dirty="0" smtClean="0"/>
              <a:t/>
            </a:r>
            <a:br>
              <a:rPr lang="pl-PL" sz="2800" i="1" dirty="0" smtClean="0"/>
            </a:br>
            <a:r>
              <a:rPr lang="pl-PL" sz="2800" i="1" dirty="0" smtClean="0"/>
              <a:t/>
            </a:r>
            <a:br>
              <a:rPr lang="pl-PL" sz="2800" i="1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endParaRPr lang="pl-PL" sz="2800" dirty="0"/>
          </a:p>
        </p:txBody>
      </p:sp>
      <p:pic>
        <p:nvPicPr>
          <p:cNvPr id="4" name="Picture 7" descr="logo szpz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04664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Procedura badań w poszczególnych standardach SZPZ polegała na: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    W standardach I - III badaniach ankietowych oraz wypełnianiu arkuszy i dokonywaniu oceny punktowej dla każdego wskaźnika.</a:t>
            </a:r>
          </a:p>
          <a:p>
            <a:pPr>
              <a:buNone/>
            </a:pPr>
            <a:r>
              <a:rPr lang="pl-PL" dirty="0" smtClean="0"/>
              <a:t>    W standardzie IV badaniach ankietowych.</a:t>
            </a:r>
          </a:p>
          <a:p>
            <a:pPr>
              <a:buNone/>
            </a:pPr>
            <a:r>
              <a:rPr lang="pl-PL" dirty="0" smtClean="0"/>
              <a:t>    W standardzie V sprawdzeniu stanu poszczególnych elementów środowiska fizycznego szkoły.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l-PL" dirty="0" smtClean="0"/>
              <a:t>    Każdy badany standard poprzez wykorzystane narzędzia mierzył określone wymiary oraz wskaźniki w skali od 1 do 5 punktów. (gdzie 1 oznacza wartość najmniejszą 5 oznacza wartość największą)</a:t>
            </a:r>
          </a:p>
          <a:p>
            <a:pPr>
              <a:buNone/>
            </a:pPr>
            <a:r>
              <a:rPr lang="pl-PL" dirty="0" smtClean="0"/>
              <a:t>    Dla uczniów, nauczycieli, rodziców, pracowników ZSZ nr 30 zastosowano ankiety diagnostyczne dotyczące standardu I II III IV. </a:t>
            </a:r>
          </a:p>
          <a:p>
            <a:pPr>
              <a:buNone/>
            </a:pPr>
            <a:r>
              <a:rPr lang="pl-PL" dirty="0" smtClean="0"/>
              <a:t>    Dla uczniów </a:t>
            </a:r>
            <a:r>
              <a:rPr lang="pl-PL" dirty="0" err="1" smtClean="0"/>
              <a:t>SzPdP</a:t>
            </a:r>
            <a:r>
              <a:rPr lang="pl-PL" dirty="0" smtClean="0"/>
              <a:t> nr 2 oraz rodziców ankietę dotyczącą standardu I </a:t>
            </a:r>
            <a:r>
              <a:rPr lang="pl-PL" dirty="0" err="1" smtClean="0"/>
              <a:t>i</a:t>
            </a:r>
            <a:r>
              <a:rPr lang="pl-PL" dirty="0" smtClean="0"/>
              <a:t> II zmodyfikowano</a:t>
            </a:r>
          </a:p>
          <a:p>
            <a:pPr>
              <a:buNone/>
            </a:pPr>
            <a:r>
              <a:rPr lang="pl-PL" dirty="0" smtClean="0"/>
              <a:t>	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Wyniki badań przedstawiają się następująco: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7" descr="logo szp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04664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Standard I </a:t>
            </a:r>
            <a:r>
              <a:rPr lang="pl-PL" dirty="0" err="1" smtClean="0"/>
              <a:t>i</a:t>
            </a:r>
            <a:r>
              <a:rPr lang="pl-PL" dirty="0" smtClean="0"/>
              <a:t> II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dirty="0" smtClean="0"/>
              <a:t>Badane wymiary:</a:t>
            </a:r>
          </a:p>
          <a:p>
            <a:pPr>
              <a:buNone/>
            </a:pPr>
            <a:r>
              <a:rPr lang="pl-PL" dirty="0" smtClean="0"/>
              <a:t>I. Upowszechnianie koncepcji szkoły i znajomość tej koncepcji w społeczności szkolnej i lokalnej</a:t>
            </a:r>
          </a:p>
          <a:p>
            <a:pPr>
              <a:buNone/>
            </a:pPr>
            <a:r>
              <a:rPr lang="pl-PL" dirty="0" smtClean="0"/>
              <a:t>II. Zrozumienie i akceptacja koncepcji szkoły promującej zdrowie w społeczności szkolnej</a:t>
            </a:r>
          </a:p>
          <a:p>
            <a:pPr>
              <a:buNone/>
            </a:pPr>
            <a:r>
              <a:rPr lang="pl-PL" dirty="0" smtClean="0"/>
              <a:t>III. Działalność szkolnego koordynatora ds. promocji zdrowia </a:t>
            </a:r>
          </a:p>
          <a:p>
            <a:pPr>
              <a:buNone/>
            </a:pPr>
            <a:r>
              <a:rPr lang="pl-PL" dirty="0" smtClean="0"/>
              <a:t>IV. Działalność szkolnego zespołu promocji zdrowia </a:t>
            </a:r>
          </a:p>
          <a:p>
            <a:pPr>
              <a:buNone/>
            </a:pPr>
            <a:r>
              <a:rPr lang="pl-PL" dirty="0" smtClean="0"/>
              <a:t>V. Miejsce promocji zdrowia w działalności (polityce) szkoły </a:t>
            </a:r>
          </a:p>
          <a:p>
            <a:pPr>
              <a:buNone/>
            </a:pPr>
            <a:r>
              <a:rPr lang="pl-PL" dirty="0" smtClean="0"/>
              <a:t>VI. Diagnozowanie potrzeb społeczności szkolnej w zakresie promocji zdrowia </a:t>
            </a:r>
          </a:p>
          <a:p>
            <a:pPr>
              <a:buNone/>
            </a:pPr>
            <a:r>
              <a:rPr lang="pl-PL" dirty="0" smtClean="0"/>
              <a:t>VII. Planowanie działań (w tym projektów) w zakresie promocji zdrowia </a:t>
            </a:r>
          </a:p>
          <a:p>
            <a:pPr>
              <a:buNone/>
            </a:pPr>
            <a:r>
              <a:rPr lang="pl-PL" dirty="0" smtClean="0"/>
              <a:t>VIII. Realizacja działań (w tym projektów) w zakresie promocji zdrowia </a:t>
            </a:r>
          </a:p>
          <a:p>
            <a:pPr>
              <a:buNone/>
            </a:pPr>
            <a:r>
              <a:rPr lang="pl-PL" dirty="0" smtClean="0"/>
              <a:t>IX. Ewaluacja wyników działań (w tym projektów) w zakresie promocji zdrowia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pl-PL" sz="4000" u="sng" dirty="0" smtClean="0"/>
              <a:t/>
            </a:r>
            <a:br>
              <a:rPr lang="pl-PL" sz="4000" u="sng" dirty="0" smtClean="0"/>
            </a:br>
            <a:r>
              <a:rPr lang="pl-PL" sz="4000" u="sng" dirty="0" smtClean="0"/>
              <a:t>Standard I </a:t>
            </a:r>
            <a:r>
              <a:rPr lang="pl-PL" sz="4000" u="sng" dirty="0" err="1" smtClean="0"/>
              <a:t>i</a:t>
            </a:r>
            <a:r>
              <a:rPr lang="pl-PL" sz="4000" u="sng" dirty="0" smtClean="0"/>
              <a:t> II</a:t>
            </a:r>
            <a:r>
              <a:rPr lang="pl-PL" sz="4000" i="1" dirty="0" smtClean="0"/>
              <a:t/>
            </a:r>
            <a:br>
              <a:rPr lang="pl-PL" sz="4000" i="1" dirty="0" smtClean="0"/>
            </a:br>
            <a:r>
              <a:rPr lang="pl-PL" sz="3200" b="1" u="sng" dirty="0" smtClean="0"/>
              <a:t>średnia  3,9 w 2010 (kolor niebieski)</a:t>
            </a:r>
            <a:br>
              <a:rPr lang="pl-PL" sz="3200" b="1" u="sng" dirty="0" smtClean="0"/>
            </a:br>
            <a:r>
              <a:rPr lang="pl-PL" sz="3200" b="1" u="sng" dirty="0" smtClean="0"/>
              <a:t>średnia 4,3 w 2013 (kolor czerwony)</a:t>
            </a:r>
            <a:r>
              <a:rPr lang="pl-PL" sz="3200" b="1" i="1" u="sng" dirty="0" smtClean="0"/>
              <a:t/>
            </a:r>
            <a:br>
              <a:rPr lang="pl-PL" sz="3200" b="1" i="1" u="sng" dirty="0" smtClean="0"/>
            </a:br>
            <a:endParaRPr lang="pl-PL" sz="3200" b="1" u="sng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-324544" y="1988840"/>
          <a:ext cx="9793088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Standard I </a:t>
            </a:r>
            <a:r>
              <a:rPr lang="pl-PL" dirty="0" err="1" smtClean="0"/>
              <a:t>i</a:t>
            </a:r>
            <a:r>
              <a:rPr lang="pl-PL" dirty="0" smtClean="0"/>
              <a:t> II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pl-PL" sz="2000" i="1" dirty="0" smtClean="0"/>
              <a:t>Wnioski 2013:</a:t>
            </a:r>
          </a:p>
          <a:p>
            <a:pPr lvl="0">
              <a:buFontTx/>
              <a:buChar char="-"/>
            </a:pPr>
            <a:r>
              <a:rPr lang="pl-PL" sz="2000" i="1" dirty="0" smtClean="0"/>
              <a:t>realizacja projektu „Odżywiam się zdrowo” </a:t>
            </a:r>
          </a:p>
          <a:p>
            <a:pPr lvl="0">
              <a:buFontTx/>
              <a:buChar char="-"/>
            </a:pPr>
            <a:r>
              <a:rPr lang="pl-PL" sz="2000" i="1" dirty="0" smtClean="0"/>
              <a:t>realizacja projektu „Trzymaj Formę” </a:t>
            </a:r>
          </a:p>
          <a:p>
            <a:pPr lvl="0">
              <a:buFontTx/>
              <a:buChar char="-"/>
            </a:pPr>
            <a:r>
              <a:rPr lang="pl-PL" sz="2000" i="1" dirty="0" smtClean="0"/>
              <a:t>realizacja cyklu zajęć dotyczących profilaktyki antynikotynowej </a:t>
            </a:r>
          </a:p>
          <a:p>
            <a:pPr lvl="0">
              <a:buFontTx/>
              <a:buChar char="-"/>
            </a:pPr>
            <a:r>
              <a:rPr lang="pl-PL" sz="2000" i="1" dirty="0" smtClean="0"/>
              <a:t>przeprowadzenie prelekcji dotyczącej tematyki zdrowotnej dla pracowników niepedagogicznych</a:t>
            </a:r>
          </a:p>
          <a:p>
            <a:pPr lvl="0">
              <a:buFontTx/>
              <a:buChar char="-"/>
            </a:pPr>
            <a:r>
              <a:rPr lang="pl-PL" sz="2000" i="1" dirty="0" smtClean="0"/>
              <a:t>opracowanie scenariuszy godzin wychowawczych  dla ZSZ dotyczących </a:t>
            </a:r>
            <a:r>
              <a:rPr lang="pl-PL" sz="2000" i="1" smtClean="0"/>
              <a:t>natępującej</a:t>
            </a:r>
            <a:r>
              <a:rPr lang="pl-PL" sz="2000" i="1" dirty="0" smtClean="0"/>
              <a:t> tematyki: tolerancji, kultury osobistej, kultury słowa, segregacji śmieci </a:t>
            </a:r>
          </a:p>
          <a:p>
            <a:pPr lvl="0">
              <a:buFontTx/>
              <a:buChar char="-"/>
            </a:pPr>
            <a:endParaRPr lang="pl-PL" dirty="0" smtClean="0"/>
          </a:p>
          <a:p>
            <a:pPr lvl="0">
              <a:buFontTx/>
              <a:buChar char="-"/>
            </a:pPr>
            <a:endParaRPr lang="pl-PL" dirty="0" smtClean="0"/>
          </a:p>
          <a:p>
            <a:pPr lvl="0">
              <a:buFontTx/>
              <a:buChar char="-"/>
            </a:pPr>
            <a:endParaRPr lang="pl-PL" dirty="0" smtClean="0"/>
          </a:p>
          <a:p>
            <a:pPr lvl="0">
              <a:buFontTx/>
              <a:buChar char="-"/>
            </a:pPr>
            <a:endParaRPr lang="pl-PL" dirty="0" smtClean="0"/>
          </a:p>
          <a:p>
            <a:pPr lvl="0">
              <a:buFontTx/>
              <a:buChar char="-"/>
            </a:pPr>
            <a:endParaRPr lang="pl-PL" dirty="0" smtClean="0"/>
          </a:p>
          <a:p>
            <a:pPr lvl="0">
              <a:buFontTx/>
              <a:buChar char="-"/>
            </a:pPr>
            <a:endParaRPr lang="pl-PL" dirty="0" smtClean="0"/>
          </a:p>
          <a:p>
            <a:pPr lvl="0">
              <a:buFontTx/>
              <a:buChar char="-"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u="sng" dirty="0" smtClean="0"/>
              <a:t>Standard III</a:t>
            </a: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200" b="1" u="sng" dirty="0" smtClean="0"/>
              <a:t>średnia 3,73 w 2010 (kolor żółty)</a:t>
            </a:r>
            <a:br>
              <a:rPr lang="pl-PL" sz="3200" b="1" u="sng" dirty="0" smtClean="0"/>
            </a:br>
            <a:r>
              <a:rPr lang="pl-PL" sz="3200" b="1" u="sng" dirty="0" smtClean="0"/>
              <a:t>średnia 4,55 w 2013 (kolor czerwony)</a:t>
            </a:r>
            <a:endParaRPr lang="pl-PL" sz="3200" b="1" u="sng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0" y="1772816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7" descr="logo szp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0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pl-PL" dirty="0" smtClean="0"/>
              <a:t>Standard III</a:t>
            </a:r>
          </a:p>
          <a:p>
            <a:pPr>
              <a:buNone/>
            </a:pPr>
            <a:r>
              <a:rPr lang="pl-PL" sz="2000" i="1" dirty="0" smtClean="0"/>
              <a:t>WNIOSKI 2013</a:t>
            </a:r>
          </a:p>
          <a:p>
            <a:r>
              <a:rPr lang="pl-PL" sz="2000" i="1" dirty="0" smtClean="0"/>
              <a:t>- włączyć aktywnie uczniów w działania dotyczące edukacji zdrowotnej (udział w projekcie, inscenizacji teatralnej)</a:t>
            </a:r>
          </a:p>
          <a:p>
            <a:r>
              <a:rPr lang="pl-PL" sz="2000" i="1" dirty="0" smtClean="0"/>
              <a:t>- włączyć aktywnie rodziców w działania na rzecz promocji zdrowia</a:t>
            </a:r>
          </a:p>
          <a:p>
            <a:r>
              <a:rPr lang="pl-PL" sz="2000" i="1" dirty="0" smtClean="0"/>
              <a:t>- zaprosić do prowadzenia zajęć specjalistów profilaktyki zdrowotnej</a:t>
            </a:r>
          </a:p>
          <a:p>
            <a:r>
              <a:rPr lang="pl-PL" sz="2000" i="1" dirty="0" smtClean="0"/>
              <a:t>- realizacja treści nauczania dotyczących edukacji zdrowotnej (zgodnie z podstawą programową kształcenia ogólnego) przez nauczycieli wychowania fizycznego, języka obcego nowożytnego, podstaw przedsiębiorczości, wychowania do życia w rodzinie,  geografii, etyki, edukacji dla bezpieczeństwa. </a:t>
            </a:r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u="sng" dirty="0" smtClean="0"/>
              <a:t>Standard IV (uczniowie)</a:t>
            </a:r>
            <a:br>
              <a:rPr lang="pl-PL" u="sng" dirty="0" smtClean="0"/>
            </a:br>
            <a:r>
              <a:rPr lang="pl-PL" dirty="0" smtClean="0"/>
              <a:t>średnia 3,43 (2010)</a:t>
            </a:r>
            <a:br>
              <a:rPr lang="pl-PL" dirty="0" smtClean="0"/>
            </a:br>
            <a:r>
              <a:rPr lang="pl-PL" dirty="0" smtClean="0"/>
              <a:t>średnia 3,8 (2013)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7" descr="logo szp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404664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3501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Symbol zastępczy zawartości 3"/>
          <p:cNvGraphicFramePr>
            <a:graphicFrameLocks/>
          </p:cNvGraphicFramePr>
          <p:nvPr/>
        </p:nvGraphicFramePr>
        <p:xfrm>
          <a:off x="216130" y="3212976"/>
          <a:ext cx="8927869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3573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Symbol zastępczy zawartości 3"/>
          <p:cNvGraphicFramePr>
            <a:graphicFrameLocks/>
          </p:cNvGraphicFramePr>
          <p:nvPr/>
        </p:nvGraphicFramePr>
        <p:xfrm>
          <a:off x="0" y="3356992"/>
          <a:ext cx="914400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8676456" cy="3356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Symbol zastępczy zawartości 3"/>
          <p:cNvGraphicFramePr>
            <a:graphicFrameLocks/>
          </p:cNvGraphicFramePr>
          <p:nvPr/>
        </p:nvGraphicFramePr>
        <p:xfrm>
          <a:off x="323528" y="3068960"/>
          <a:ext cx="856895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3573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Symbol zastępczy zawartości 3"/>
          <p:cNvGraphicFramePr>
            <a:graphicFrameLocks/>
          </p:cNvGraphicFramePr>
          <p:nvPr/>
        </p:nvGraphicFramePr>
        <p:xfrm>
          <a:off x="0" y="3284984"/>
          <a:ext cx="9144000" cy="3573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764704"/>
          <a:ext cx="8229600" cy="4680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 smtClean="0"/>
              <a:t>Standard IV (nauczyciele)</a:t>
            </a:r>
            <a:br>
              <a:rPr lang="pl-PL" sz="3600" dirty="0" smtClean="0"/>
            </a:br>
            <a:r>
              <a:rPr lang="pl-PL" sz="3600" b="1" dirty="0" smtClean="0"/>
              <a:t> średnia w 2010 </a:t>
            </a:r>
            <a:r>
              <a:rPr lang="pl-PL" sz="3600" b="1" u="sng" dirty="0" smtClean="0"/>
              <a:t>3,73</a:t>
            </a:r>
            <a:r>
              <a:rPr lang="pl-PL" sz="3600" b="1" dirty="0" smtClean="0"/>
              <a:t> </a:t>
            </a:r>
            <a:r>
              <a:rPr lang="pl-PL" sz="3600" dirty="0" smtClean="0"/>
              <a:t>(kolor zielony)</a:t>
            </a:r>
            <a:br>
              <a:rPr lang="pl-PL" sz="3600" dirty="0" smtClean="0"/>
            </a:br>
            <a:r>
              <a:rPr lang="pl-PL" sz="3600" b="1" dirty="0" smtClean="0"/>
              <a:t>średnia w 2013 </a:t>
            </a:r>
            <a:r>
              <a:rPr lang="pl-PL" sz="3600" b="1" u="sng" dirty="0" smtClean="0"/>
              <a:t>3,8</a:t>
            </a:r>
            <a:r>
              <a:rPr lang="pl-PL" sz="3600" b="1" dirty="0" smtClean="0"/>
              <a:t> </a:t>
            </a:r>
            <a:r>
              <a:rPr lang="pl-PL" sz="3600" dirty="0" smtClean="0"/>
              <a:t>(kolor czerwony)</a:t>
            </a:r>
            <a:endParaRPr lang="pl-PL" sz="36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-324544" y="1484784"/>
          <a:ext cx="946854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Standard IV rodzice</a:t>
            </a:r>
            <a:br>
              <a:rPr lang="pl-PL" dirty="0" smtClean="0"/>
            </a:br>
            <a:r>
              <a:rPr lang="pl-PL" u="sng" dirty="0" smtClean="0"/>
              <a:t>średnia 4,2 </a:t>
            </a:r>
            <a:r>
              <a:rPr lang="pl-PL" dirty="0" smtClean="0"/>
              <a:t>w 2013 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Standard IV pracownicy</a:t>
            </a:r>
            <a:br>
              <a:rPr lang="pl-PL" dirty="0" smtClean="0"/>
            </a:br>
            <a:r>
              <a:rPr lang="pl-PL" u="sng" dirty="0" smtClean="0"/>
              <a:t>średnia 3,6 </a:t>
            </a:r>
            <a:r>
              <a:rPr lang="pl-PL" dirty="0" smtClean="0"/>
              <a:t>w 2013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686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Standard IV w 2013 </a:t>
            </a:r>
            <a:br>
              <a:rPr lang="pl-PL" dirty="0" smtClean="0"/>
            </a:br>
            <a:r>
              <a:rPr lang="pl-PL" dirty="0" smtClean="0"/>
              <a:t>ŚREDNIA </a:t>
            </a:r>
            <a:r>
              <a:rPr lang="pl-PL" b="1" dirty="0" smtClean="0"/>
              <a:t>RAZEM </a:t>
            </a:r>
            <a:r>
              <a:rPr lang="pl-PL" b="1" u="sng" dirty="0" smtClean="0"/>
              <a:t>3,85</a:t>
            </a:r>
            <a:endParaRPr lang="pl-PL" b="1" u="sng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lvl="0"/>
            <a:endParaRPr lang="pl-PL" sz="1800" i="1" dirty="0" smtClean="0"/>
          </a:p>
          <a:p>
            <a:pPr lvl="0">
              <a:buNone/>
            </a:pPr>
            <a:endParaRPr lang="pl-PL" sz="1800" i="1" dirty="0" smtClean="0"/>
          </a:p>
          <a:p>
            <a:pPr lvl="0">
              <a:buNone/>
            </a:pPr>
            <a:r>
              <a:rPr lang="pl-PL" sz="1800" i="1" dirty="0" smtClean="0"/>
              <a:t>WNIOSKI Z 2013</a:t>
            </a:r>
          </a:p>
          <a:p>
            <a:pPr lvl="0">
              <a:buNone/>
            </a:pPr>
            <a:endParaRPr lang="pl-PL" sz="1800" i="1" dirty="0" smtClean="0"/>
          </a:p>
          <a:p>
            <a:pPr lvl="0">
              <a:buFontTx/>
              <a:buChar char="-"/>
            </a:pPr>
            <a:r>
              <a:rPr lang="pl-PL" sz="1800" i="1" dirty="0" smtClean="0"/>
              <a:t>Zorganizować konkurs „Klasa z kulturą”  </a:t>
            </a:r>
          </a:p>
          <a:p>
            <a:pPr lvl="0">
              <a:buFontTx/>
              <a:buChar char="-"/>
            </a:pPr>
            <a:r>
              <a:rPr lang="pl-PL" sz="1800" i="1" dirty="0" smtClean="0"/>
              <a:t>Organizacja zajęć dla zdrowia dla chętnych pracowników ośrodka oraz zaprosić do udziału w tych zajęciach rodziców</a:t>
            </a:r>
          </a:p>
          <a:p>
            <a:pPr lvl="0">
              <a:buFontTx/>
              <a:buChar char="-"/>
            </a:pPr>
            <a:r>
              <a:rPr lang="pl-PL" sz="1800" i="1" dirty="0" smtClean="0"/>
              <a:t>Organizacja wyjazdu integracyjnego dla wszystkich pracowników ośrodka</a:t>
            </a:r>
          </a:p>
          <a:p>
            <a:pPr lvl="0">
              <a:buFontTx/>
              <a:buChar char="-"/>
            </a:pPr>
            <a:r>
              <a:rPr lang="pl-PL" sz="1800" i="1" dirty="0" smtClean="0"/>
              <a:t>Przekazywanie wyników ewaluacji drogą mailową, na RP odczytywane wniosków z ewaluacji </a:t>
            </a:r>
          </a:p>
          <a:p>
            <a:pPr lvl="0">
              <a:buFontTx/>
              <a:buChar char="-"/>
            </a:pPr>
            <a:endParaRPr lang="pl-PL" sz="1800" i="1" dirty="0" smtClean="0"/>
          </a:p>
          <a:p>
            <a:pPr lvl="0">
              <a:buFontTx/>
              <a:buChar char="-"/>
            </a:pPr>
            <a:endParaRPr lang="pl-PL" sz="1800" i="1" dirty="0" smtClean="0"/>
          </a:p>
          <a:p>
            <a:pPr lvl="0">
              <a:buFontTx/>
              <a:buChar char="-"/>
            </a:pPr>
            <a:endParaRPr lang="pl-PL" sz="1800" i="1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Standard V</a:t>
            </a:r>
            <a:br>
              <a:rPr lang="pl-PL" dirty="0" smtClean="0"/>
            </a:br>
            <a:r>
              <a:rPr lang="pl-PL" dirty="0" smtClean="0"/>
              <a:t>średnia 2010 </a:t>
            </a:r>
            <a:r>
              <a:rPr lang="pl-PL" b="1" u="sng" dirty="0" smtClean="0"/>
              <a:t>3,5</a:t>
            </a:r>
            <a:r>
              <a:rPr lang="pl-PL" dirty="0" smtClean="0"/>
              <a:t> (kolor fioletowy)</a:t>
            </a:r>
            <a:br>
              <a:rPr lang="pl-PL" dirty="0" smtClean="0"/>
            </a:br>
            <a:r>
              <a:rPr lang="pl-PL" dirty="0" smtClean="0"/>
              <a:t>średnia 2013 </a:t>
            </a:r>
            <a:r>
              <a:rPr lang="pl-PL" b="1" u="sng" dirty="0" smtClean="0"/>
              <a:t>3,67 </a:t>
            </a:r>
            <a:r>
              <a:rPr lang="pl-PL" dirty="0" smtClean="0"/>
              <a:t>(kolor czerwony)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844824"/>
          <a:ext cx="86868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pl-PL" sz="2400" i="1" dirty="0" smtClean="0"/>
              <a:t>WNIOSKI Z 2013 </a:t>
            </a:r>
          </a:p>
          <a:p>
            <a:pPr>
              <a:buFontTx/>
              <a:buChar char="-"/>
            </a:pPr>
            <a:r>
              <a:rPr lang="pl-PL" sz="2000" i="1" dirty="0" smtClean="0"/>
              <a:t>wprowadzić w  ośrodku segregację śmieci (szkło, plastik, papier)</a:t>
            </a:r>
          </a:p>
          <a:p>
            <a:pPr>
              <a:buFontTx/>
              <a:buChar char="-"/>
            </a:pPr>
            <a:r>
              <a:rPr lang="pl-PL" sz="2000" i="1" dirty="0" smtClean="0"/>
              <a:t>poprawić estetykę sal lekcyjnych </a:t>
            </a:r>
          </a:p>
          <a:p>
            <a:pPr>
              <a:buFontTx/>
              <a:buChar char="-"/>
            </a:pPr>
            <a:r>
              <a:rPr lang="pl-PL" sz="2000" i="1" dirty="0" smtClean="0"/>
              <a:t>zakupić  suszarki do toalet</a:t>
            </a:r>
          </a:p>
          <a:p>
            <a:pPr>
              <a:buFontTx/>
              <a:buChar char="-"/>
            </a:pPr>
            <a:r>
              <a:rPr lang="pl-PL" sz="2000" i="1" dirty="0" smtClean="0"/>
              <a:t>włączyć  w ustalanie jadłospisu członka zespołu do spraw promocji zdrowia w internacie ośrodka</a:t>
            </a:r>
          </a:p>
          <a:p>
            <a:pPr lvl="0">
              <a:buNone/>
            </a:pPr>
            <a:endParaRPr lang="pl-PL" i="1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Szkoła Promująca Zdrowie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124744"/>
          <a:ext cx="8229600" cy="5001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b="1" dirty="0" smtClean="0">
                <a:solidFill>
                  <a:srgbClr val="0070C0"/>
                </a:solidFill>
              </a:rPr>
              <a:t> SZKOŁA PROMUJĄCA ZDROWIE jest ideą. </a:t>
            </a:r>
          </a:p>
          <a:p>
            <a:pPr algn="ctr">
              <a:buNone/>
            </a:pPr>
            <a:r>
              <a:rPr lang="pl-PL" b="1" dirty="0" smtClean="0">
                <a:solidFill>
                  <a:srgbClr val="0070C0"/>
                </a:solidFill>
              </a:rPr>
              <a:t>Idei nie można zrealizować </a:t>
            </a:r>
          </a:p>
          <a:p>
            <a:pPr algn="ctr">
              <a:buNone/>
            </a:pPr>
            <a:r>
              <a:rPr lang="pl-PL" b="1" dirty="0" smtClean="0">
                <a:solidFill>
                  <a:srgbClr val="0070C0"/>
                </a:solidFill>
              </a:rPr>
              <a:t>i osiągnąć lecz jedynie:</a:t>
            </a:r>
            <a:br>
              <a:rPr lang="pl-PL" b="1" dirty="0" smtClean="0">
                <a:solidFill>
                  <a:srgbClr val="0070C0"/>
                </a:solidFill>
              </a:rPr>
            </a:br>
            <a:endParaRPr lang="pl-PL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 </a:t>
            </a:r>
            <a:r>
              <a:rPr lang="pl-PL" b="1" i="1" dirty="0" smtClean="0">
                <a:solidFill>
                  <a:srgbClr val="0070C0"/>
                </a:solidFill>
              </a:rPr>
              <a:t>- można wcielać ją w życie</a:t>
            </a:r>
            <a:br>
              <a:rPr lang="pl-PL" b="1" i="1" dirty="0" smtClean="0">
                <a:solidFill>
                  <a:srgbClr val="0070C0"/>
                </a:solidFill>
              </a:rPr>
            </a:br>
            <a:r>
              <a:rPr lang="pl-PL" b="1" i="1" dirty="0" smtClean="0">
                <a:solidFill>
                  <a:srgbClr val="0070C0"/>
                </a:solidFill>
              </a:rPr>
              <a:t>- można odkrywać ją w sobie lub w innych</a:t>
            </a:r>
            <a:br>
              <a:rPr lang="pl-PL" b="1" i="1" dirty="0" smtClean="0">
                <a:solidFill>
                  <a:srgbClr val="0070C0"/>
                </a:solidFill>
              </a:rPr>
            </a:br>
            <a:r>
              <a:rPr lang="pl-PL" b="1" i="1" dirty="0" smtClean="0">
                <a:solidFill>
                  <a:srgbClr val="0070C0"/>
                </a:solidFill>
              </a:rPr>
              <a:t>- służyć jej</a:t>
            </a:r>
            <a:br>
              <a:rPr lang="pl-PL" b="1" i="1" dirty="0" smtClean="0">
                <a:solidFill>
                  <a:srgbClr val="0070C0"/>
                </a:solidFill>
              </a:rPr>
            </a:br>
            <a:r>
              <a:rPr lang="pl-PL" b="1" i="1" dirty="0" smtClean="0">
                <a:solidFill>
                  <a:srgbClr val="0070C0"/>
                </a:solidFill>
              </a:rPr>
              <a:t>- dążyć do niej, podejmując długofalowe działania</a:t>
            </a:r>
            <a:endParaRPr lang="pl-PL" b="1" i="1" dirty="0">
              <a:solidFill>
                <a:srgbClr val="0070C0"/>
              </a:solidFill>
            </a:endParaRPr>
          </a:p>
        </p:txBody>
      </p:sp>
      <p:pic>
        <p:nvPicPr>
          <p:cNvPr id="4" name="Picture 7" descr="logo szp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916832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Koniec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2398</TotalTime>
  <Words>498</Words>
  <Application>Microsoft Office PowerPoint</Application>
  <PresentationFormat>Pokaz na ekranie (4:3)</PresentationFormat>
  <Paragraphs>71</Paragraphs>
  <Slides>28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29" baseType="lpstr">
      <vt:lpstr>Motyw pakietu Office</vt:lpstr>
      <vt:lpstr>Autoewaluacja Szkoła Promująca Zdrowie rok szkolny 2010 rok szkolny 2013 </vt:lpstr>
      <vt:lpstr>    W roku 2010 badaniu zostali poddani: - uczniowie klas pierwszych ZSZ nr 30 (42 uczniów) - uczniowie klas pierwszych SzPdP nr 2 (8 uczniów) - rodzice uczniów (23 osoby) - nauczyciele (32 osoby)  W roku 2013 badaniu zostali poddani: - uczniowie klas trzecich ZSZ nr 30 (36 uczniów) - uczniowie klas trzecich SzPdP nr 2 (18 uczniów) - rodzice uczniów (30 osób) - nauczyciele (32 osoby)      </vt:lpstr>
      <vt:lpstr>Procedura badań w poszczególnych standardach SZPZ polegała na: </vt:lpstr>
      <vt:lpstr>Prezentacja programu PowerPoint</vt:lpstr>
      <vt:lpstr>Wyniki badań przedstawiają się następująco:</vt:lpstr>
      <vt:lpstr>Standard I i II</vt:lpstr>
      <vt:lpstr> Standard I i II średnia  3,9 w 2010 (kolor niebieski) średnia 4,3 w 2013 (kolor czerwony) </vt:lpstr>
      <vt:lpstr>Standard I i II</vt:lpstr>
      <vt:lpstr>Standard III średnia 3,73 w 2010 (kolor żółty) średnia 4,55 w 2013 (kolor czerwony)</vt:lpstr>
      <vt:lpstr>Prezentacja programu PowerPoint</vt:lpstr>
      <vt:lpstr>Standard IV (uczniowie) średnia 3,43 (2010) średnia 3,8 (2013)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Standard IV (nauczyciele)  średnia w 2010 3,73 (kolor zielony) średnia w 2013 3,8 (kolor czerwony)</vt:lpstr>
      <vt:lpstr>Prezentacja programu PowerPoint</vt:lpstr>
      <vt:lpstr>Standard IV rodzice średnia 4,2 w 2013 </vt:lpstr>
      <vt:lpstr>Standard IV pracownicy średnia 3,6 w 2013</vt:lpstr>
      <vt:lpstr>Standard IV w 2013  ŚREDNIA RAZEM 3,85</vt:lpstr>
      <vt:lpstr>Prezentacja programu PowerPoint</vt:lpstr>
      <vt:lpstr>Standard V średnia 2010 3,5 (kolor fioletowy) średnia 2013 3,67 (kolor czerwony)</vt:lpstr>
      <vt:lpstr>Prezentacja programu PowerPoint</vt:lpstr>
      <vt:lpstr>Prezentacja programu PowerPoint</vt:lpstr>
      <vt:lpstr>Szkoła Promująca Zdrowie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Wyniki diagnozy w oparciu o narzędzia badawcze  Szkoły Promującej Zdrowie rok szkolny 2010/2011</dc:title>
  <dc:creator>XTQJC</dc:creator>
  <cp:lastModifiedBy>XTQJC</cp:lastModifiedBy>
  <cp:revision>252</cp:revision>
  <dcterms:modified xsi:type="dcterms:W3CDTF">2013-09-25T20:26:54Z</dcterms:modified>
</cp:coreProperties>
</file>