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3" d="100"/>
          <a:sy n="123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"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czenwdomu@gmail.com" TargetMode="External"/><Relationship Id="rId2" Type="http://schemas.openxmlformats.org/officeDocument/2006/relationships/hyperlink" Target="https://arkusze.pl/egzamin-zawodowy-kwalifikacja-a-12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5A2B3FB-1FEC-42BA-A4DF-B1ADAD8076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Temat :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049A613A-0F52-49D6-AA28-3E606E55FE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sz="6000" dirty="0" smtClean="0"/>
              <a:t>Dodatki krawieckie</a:t>
            </a:r>
          </a:p>
          <a:p>
            <a:pPr algn="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280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Moi drodzy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2018581"/>
            <a:ext cx="9601196" cy="3857287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Proszę o przepisanie do zeszytu z technologii informacji ze slajdów pomijając rysunki </a:t>
            </a:r>
            <a:r>
              <a:rPr lang="pl-PL" dirty="0" smtClean="0">
                <a:sym typeface="Wingdings" pitchFamily="2" charset="2"/>
              </a:rPr>
              <a:t>. </a:t>
            </a:r>
          </a:p>
          <a:p>
            <a:r>
              <a:rPr lang="pl-PL" dirty="0" smtClean="0">
                <a:sym typeface="Wingdings" pitchFamily="2" charset="2"/>
              </a:rPr>
              <a:t>Na zadanie proszę odpowiedzieć na następujące pytania :</a:t>
            </a:r>
          </a:p>
          <a:p>
            <a:r>
              <a:rPr lang="pl-PL" b="1" dirty="0" smtClean="0"/>
              <a:t>Do czego stosujemy materiały usztywniające?</a:t>
            </a:r>
          </a:p>
          <a:p>
            <a:r>
              <a:rPr lang="pl-PL" b="1" dirty="0" smtClean="0"/>
              <a:t>Jakie znasz materiały usztywniające?</a:t>
            </a:r>
          </a:p>
          <a:p>
            <a:r>
              <a:rPr lang="pl-PL" b="1" dirty="0" smtClean="0"/>
              <a:t> Jakie znasz materiały ocieplające?</a:t>
            </a:r>
          </a:p>
          <a:p>
            <a:r>
              <a:rPr lang="pl-PL" dirty="0" smtClean="0"/>
              <a:t>Dodatkowo proszę zrobić sobie test ze str.</a:t>
            </a:r>
            <a:r>
              <a:rPr lang="pl-PL" dirty="0" smtClean="0">
                <a:hlinkClick r:id="rId2"/>
              </a:rPr>
              <a:t> https://arkusze.pl/egzamin-zawodowy-kwalifikacja-a-12/</a:t>
            </a:r>
            <a:r>
              <a:rPr lang="pl-PL" dirty="0" smtClean="0"/>
              <a:t> czerwiec 2019r.</a:t>
            </a:r>
          </a:p>
          <a:p>
            <a:r>
              <a:rPr lang="pl-PL" b="1" dirty="0" smtClean="0"/>
              <a:t>Odpowiedzi na 3 pytania </a:t>
            </a:r>
            <a:r>
              <a:rPr lang="pl-PL" dirty="0" smtClean="0"/>
              <a:t>proszę przesłać na adres </a:t>
            </a:r>
            <a:r>
              <a:rPr lang="pl-PL" dirty="0" err="1" smtClean="0">
                <a:hlinkClick r:id="rId3"/>
              </a:rPr>
              <a:t>uczenwdomu@gmail.com</a:t>
            </a:r>
            <a:r>
              <a:rPr lang="pl-PL" dirty="0" smtClean="0"/>
              <a:t> </a:t>
            </a:r>
            <a:r>
              <a:rPr lang="pl-PL" b="1" dirty="0" smtClean="0"/>
              <a:t>z dopiskiem w temacie dla </a:t>
            </a:r>
            <a:r>
              <a:rPr lang="pl-PL" b="1" dirty="0" err="1" smtClean="0"/>
              <a:t>p.J</a:t>
            </a:r>
            <a:r>
              <a:rPr lang="pl-PL" b="1" dirty="0" smtClean="0"/>
              <a:t>. Nycz</a:t>
            </a:r>
            <a:r>
              <a:rPr lang="pl-PL" dirty="0" smtClean="0"/>
              <a:t> do dnia 31.03.2020 </a:t>
            </a:r>
          </a:p>
          <a:p>
            <a:r>
              <a:rPr lang="pl-PL" dirty="0" smtClean="0"/>
              <a:t>Pozdrawiam serdecznie Jolanta Nycz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9061F5E-A8BF-4E08-80C1-D50CC5A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748" y="982132"/>
            <a:ext cx="9385850" cy="449103"/>
          </a:xfrm>
        </p:spPr>
        <p:txBody>
          <a:bodyPr>
            <a:normAutofit fontScale="90000"/>
          </a:bodyPr>
          <a:lstStyle/>
          <a:p>
            <a:r>
              <a:rPr lang="pl-PL" dirty="0"/>
              <a:t>Materiały usztywniające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523B508-604B-4B0C-947B-0971DD70C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1603513"/>
            <a:ext cx="9717154" cy="4272355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Materiały usztywniające są stosowane jako wkłady konstrukcyjno – nośne </a:t>
            </a:r>
            <a:r>
              <a:rPr lang="pl-PL" dirty="0" smtClean="0"/>
              <a:t>                                   w </a:t>
            </a:r>
            <a:r>
              <a:rPr lang="pl-PL" dirty="0"/>
              <a:t>przodach płaszczy, marynarek, żakietów, w kołnierzach, wyłogach, mankietach.</a:t>
            </a:r>
          </a:p>
          <a:p>
            <a:r>
              <a:rPr lang="pl-PL" dirty="0"/>
              <a:t>Rodzaje materiałów usztywniających:</a:t>
            </a:r>
            <a:br>
              <a:rPr lang="pl-PL" dirty="0"/>
            </a:br>
            <a:r>
              <a:rPr lang="pl-PL" dirty="0"/>
              <a:t>- płótno </a:t>
            </a:r>
            <a:r>
              <a:rPr lang="pl-PL" dirty="0" smtClean="0"/>
              <a:t>krawieckie,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</a:t>
            </a:r>
            <a:r>
              <a:rPr lang="pl-PL" dirty="0" smtClean="0"/>
              <a:t>włosianka,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materiały sztywnikowe typu </a:t>
            </a:r>
            <a:r>
              <a:rPr lang="pl-PL" dirty="0" err="1" smtClean="0"/>
              <a:t>kamel</a:t>
            </a:r>
            <a:r>
              <a:rPr lang="pl-PL" dirty="0" smtClean="0"/>
              <a:t>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płótno bawełniane nie wykończone tzw. </a:t>
            </a:r>
            <a:r>
              <a:rPr lang="pl-PL" dirty="0" smtClean="0"/>
              <a:t>surówka.</a:t>
            </a:r>
            <a:endParaRPr lang="pl-PL" dirty="0"/>
          </a:p>
          <a:p>
            <a:r>
              <a:rPr lang="pl-PL" dirty="0"/>
              <a:t>Nie tkane:</a:t>
            </a:r>
            <a:br>
              <a:rPr lang="pl-PL" dirty="0"/>
            </a:br>
            <a:r>
              <a:rPr lang="pl-PL" dirty="0"/>
              <a:t>- włókniny </a:t>
            </a:r>
            <a:r>
              <a:rPr lang="pl-PL" dirty="0" smtClean="0"/>
              <a:t>klejone,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specjalne wkładki do usztywnienia kołnierzy w koszulach </a:t>
            </a:r>
            <a:r>
              <a:rPr lang="pl-PL" dirty="0" smtClean="0"/>
              <a:t>męskich,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listewki z </a:t>
            </a:r>
            <a:r>
              <a:rPr lang="pl-PL" dirty="0" smtClean="0"/>
              <a:t>celuloidu,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filc </a:t>
            </a:r>
            <a:r>
              <a:rPr lang="pl-PL" dirty="0" err="1" smtClean="0"/>
              <a:t>podkołnierzowy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225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C01A577-AF1D-4D3D-B0B2-58862BAC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usztywniające</a:t>
            </a:r>
          </a:p>
        </p:txBody>
      </p:sp>
      <p:pic>
        <p:nvPicPr>
          <p:cNvPr id="5" name="Symbol zastępczy zawartości 4" descr="Obraz zawierający osoba, mężczyzna, wewnątrz, odzież&#10;&#10;Opis wygenerowany automatycznie">
            <a:extLst>
              <a:ext uri="{FF2B5EF4-FFF2-40B4-BE49-F238E27FC236}">
                <a16:creationId xmlns="" xmlns:a16="http://schemas.microsoft.com/office/drawing/2014/main" id="{3D2722DE-7770-4ABC-AF46-C8015F74E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2628978"/>
            <a:ext cx="3708465" cy="2464703"/>
          </a:xfrm>
        </p:spPr>
      </p:pic>
      <p:pic>
        <p:nvPicPr>
          <p:cNvPr id="7" name="Obraz 6" descr="Obraz zawierający tekst&#10;&#10;Opis wygenerowany automatycznie">
            <a:extLst>
              <a:ext uri="{FF2B5EF4-FFF2-40B4-BE49-F238E27FC236}">
                <a16:creationId xmlns="" xmlns:a16="http://schemas.microsoft.com/office/drawing/2014/main" id="{09900462-AFB6-4BB1-B911-64F510A0B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489" y="2628978"/>
            <a:ext cx="2516945" cy="2516945"/>
          </a:xfrm>
          <a:prstGeom prst="rect">
            <a:avLst/>
          </a:prstGeom>
        </p:spPr>
      </p:pic>
      <p:pic>
        <p:nvPicPr>
          <p:cNvPr id="9" name="Obraz 8" descr="Obraz zawierający wewnątrz, muzyka, siedzi&#10;&#10;Opis wygenerowany automatycznie">
            <a:extLst>
              <a:ext uri="{FF2B5EF4-FFF2-40B4-BE49-F238E27FC236}">
                <a16:creationId xmlns="" xmlns:a16="http://schemas.microsoft.com/office/drawing/2014/main" id="{91340C0F-87FD-4A12-9870-4D5B89C17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599" y="2757267"/>
            <a:ext cx="3047999" cy="202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5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C9367BBE-1BCD-4C08-8822-9A9708CFFE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28ED2243-B029-4AE6-971E-F8837B2AF3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 useBgFill="1"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D59B5956-0FD8-4210-A340-EA190675126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6A569481-0F8D-40B8-AFF4-32327BB097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188825" cy="6856215"/>
              <a:chOff x="0" y="0"/>
              <a:chExt cx="12188825" cy="6856215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="" xmlns:a16="http://schemas.microsoft.com/office/drawing/2014/main" id="{4D699497-DC13-44A1-A183-7E22B669383D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88825" cy="6856214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="" xmlns:a16="http://schemas.microsoft.com/office/drawing/2014/main" id="{CDBAD79F-FCB6-4DCE-936E-8623522830F9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>
              <a:xfrm>
                <a:off x="608012" y="609600"/>
                <a:ext cx="10972800" cy="5638800"/>
              </a:xfrm>
              <a:prstGeom prst="rect">
                <a:avLst/>
              </a:prstGeom>
              <a:noFill/>
              <a:ln w="15875" cap="flat">
                <a:miter lim="800000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pic>
            <p:nvPicPr>
              <p:cNvPr id="27" name="Picture 26">
                <a:extLst>
                  <a:ext uri="{FF2B5EF4-FFF2-40B4-BE49-F238E27FC236}">
                    <a16:creationId xmlns="" xmlns:a16="http://schemas.microsoft.com/office/drawing/2014/main" id="{598B8DDE-9C21-4CB1-B681-4B1F7BD8D6A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93"/>
              <a:stretch/>
            </p:blipFill>
            <p:spPr>
              <a:xfrm rot="5400000">
                <a:off x="5706471" y="76265"/>
                <a:ext cx="758952" cy="60642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="" xmlns:a16="http://schemas.microsoft.com/office/drawing/2014/main" id="{71AE243C-8484-4AF8-92B9-350951958EE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93"/>
              <a:stretch/>
            </p:blipFill>
            <p:spPr>
              <a:xfrm rot="5400000">
                <a:off x="5706470" y="6173526"/>
                <a:ext cx="758952" cy="606425"/>
              </a:xfrm>
              <a:prstGeom prst="rect">
                <a:avLst/>
              </a:prstGeom>
            </p:spPr>
          </p:pic>
        </p:grpSp>
      </p:grp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3091A72-9546-43FA-9D92-4714CC9B8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64" y="982132"/>
            <a:ext cx="4561069" cy="1416721"/>
          </a:xfrm>
        </p:spPr>
        <p:txBody>
          <a:bodyPr>
            <a:normAutofit/>
          </a:bodyPr>
          <a:lstStyle/>
          <a:p>
            <a:r>
              <a:rPr lang="pl-PL" sz="4000" dirty="0"/>
              <a:t>Materiały usztywniające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D856DDC7-67B6-4134-81F1-46B0EEDD55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439418" y="2400639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="" xmlns:a16="http://schemas.microsoft.com/office/drawing/2014/main" id="{E9DE61D9-94D5-49AD-A9AA-E66C156F9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556932"/>
            <a:ext cx="4567427" cy="3318936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15" name="Symbol zastępczy zawartości 7">
            <a:extLst>
              <a:ext uri="{FF2B5EF4-FFF2-40B4-BE49-F238E27FC236}">
                <a16:creationId xmlns="" xmlns:a16="http://schemas.microsoft.com/office/drawing/2014/main" id="{35E349A3-C615-41B1-B2C9-C7FA233C5C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13" r="18601" b="1"/>
          <a:stretch/>
        </p:blipFill>
        <p:spPr>
          <a:xfrm>
            <a:off x="6093447" y="821175"/>
            <a:ext cx="2584054" cy="249453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EBA447FF-73AE-47C6-A742-0E00BCA179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855486" y="821175"/>
            <a:ext cx="2510350" cy="2494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Obraz 11" descr="Obraz zawierający meble&#10;&#10;Opis wygenerowany automatycznie">
            <a:extLst>
              <a:ext uri="{FF2B5EF4-FFF2-40B4-BE49-F238E27FC236}">
                <a16:creationId xmlns="" xmlns:a16="http://schemas.microsoft.com/office/drawing/2014/main" id="{21577D72-FA26-4665-A5D8-E9D12B8508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634" r="23332" b="1"/>
          <a:stretch/>
        </p:blipFill>
        <p:spPr>
          <a:xfrm>
            <a:off x="8855486" y="821175"/>
            <a:ext cx="2510350" cy="2494531"/>
          </a:xfrm>
          <a:prstGeom prst="rect">
            <a:avLst/>
          </a:prstGeom>
        </p:spPr>
      </p:pic>
      <p:pic>
        <p:nvPicPr>
          <p:cNvPr id="10" name="Obraz 9" descr="Obraz zawierający wewnątrz&#10;&#10;Opis wygenerowany automatycznie">
            <a:extLst>
              <a:ext uri="{FF2B5EF4-FFF2-40B4-BE49-F238E27FC236}">
                <a16:creationId xmlns="" xmlns:a16="http://schemas.microsoft.com/office/drawing/2014/main" id="{3250D7AA-4B2A-4AD2-915E-8904B32C0B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010" r="-2" b="24177"/>
          <a:stretch/>
        </p:blipFill>
        <p:spPr>
          <a:xfrm>
            <a:off x="6093448" y="3453833"/>
            <a:ext cx="5264080" cy="247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0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23995B2-21BD-4238-94BA-F45BC1CA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ocieplające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B97D7CA-70B4-46C4-9131-65A6C495D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Włókniny przeszywane, igłowane, klejone – miękkie, lekkie, puszyste, ciepłe.</a:t>
            </a:r>
          </a:p>
          <a:p>
            <a:r>
              <a:rPr lang="pl-PL" dirty="0"/>
              <a:t>Watolina – dzianina wytworzona z dwóch nitek wełnianej i bawełnianej. Po wykonaniu jest obustronnie drapana – puszysta, bardzo ciepła, ale dość ciężka.</a:t>
            </a:r>
          </a:p>
          <a:p>
            <a:r>
              <a:rPr lang="pl-PL" dirty="0" smtClean="0"/>
              <a:t>Laminaty.</a:t>
            </a:r>
            <a:endParaRPr lang="pl-PL" dirty="0"/>
          </a:p>
          <a:p>
            <a:r>
              <a:rPr lang="pl-PL" dirty="0"/>
              <a:t>Futra naturalne </a:t>
            </a:r>
            <a:r>
              <a:rPr lang="pl-PL"/>
              <a:t>i </a:t>
            </a:r>
            <a:r>
              <a:rPr lang="pl-PL" smtClean="0"/>
              <a:t>sztuczne.</a:t>
            </a:r>
            <a:endParaRPr lang="pl-PL" dirty="0"/>
          </a:p>
          <a:p>
            <a:r>
              <a:rPr lang="pl-PL" dirty="0"/>
              <a:t>Tkaniny wełniane lub bawełniane o miękkiej, puszystej powierzchni.</a:t>
            </a:r>
          </a:p>
        </p:txBody>
      </p:sp>
    </p:spTree>
    <p:extLst>
      <p:ext uri="{BB962C8B-B14F-4D97-AF65-F5344CB8AC3E}">
        <p14:creationId xmlns:p14="http://schemas.microsoft.com/office/powerpoint/2010/main" val="324590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5420F58-013D-4C98-8B21-7558CBC5B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podszewkowe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FBCE78C-DE32-4E9F-A775-596A8C4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Podszewka stanowi dodatek przy wyrobie płaszczy, kurtek, kostiumów, garniturów, spódnic, spodni.</a:t>
            </a:r>
          </a:p>
          <a:p>
            <a:r>
              <a:rPr lang="pl-PL" dirty="0"/>
              <a:t>Surowce do produkcji podszewek: bawełna i włókna </a:t>
            </a:r>
            <a:r>
              <a:rPr lang="pl-PL" dirty="0" err="1"/>
              <a:t>bawełnobodobne</a:t>
            </a:r>
            <a:r>
              <a:rPr lang="pl-PL" dirty="0"/>
              <a:t>, jedwab wiskozowy, elana, </a:t>
            </a:r>
            <a:r>
              <a:rPr lang="pl-PL" dirty="0" err="1"/>
              <a:t>stilon</a:t>
            </a:r>
            <a:r>
              <a:rPr lang="pl-PL" dirty="0"/>
              <a:t>.</a:t>
            </a:r>
          </a:p>
          <a:p>
            <a:r>
              <a:rPr lang="pl-PL" dirty="0"/>
              <a:t>Podszewki o przeznaczeniu specjalnym: rękawówka, kieszeniówka, kolanówka.</a:t>
            </a:r>
          </a:p>
          <a:p>
            <a:r>
              <a:rPr lang="pl-PL" dirty="0"/>
              <a:t>Rodzaj podszewki pod względem zastosowanego surowca, splotu i koloru powinien być skoordynowany z materiałem zasadniczym.</a:t>
            </a:r>
          </a:p>
        </p:txBody>
      </p:sp>
    </p:spTree>
    <p:extLst>
      <p:ext uri="{BB962C8B-B14F-4D97-AF65-F5344CB8AC3E}">
        <p14:creationId xmlns:p14="http://schemas.microsoft.com/office/powerpoint/2010/main" val="3591028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ED00DDE-590C-4AA4-810D-B91657BF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Nici odzieżowe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8E5EA46-D460-4C3C-8749-20A464E58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Surowce do wytwarzania nici:</a:t>
            </a:r>
            <a:br>
              <a:rPr lang="pl-PL" dirty="0"/>
            </a:br>
            <a:r>
              <a:rPr lang="pl-PL" dirty="0"/>
              <a:t>a. bawełna i włókna bawełnopodobne</a:t>
            </a:r>
            <a:br>
              <a:rPr lang="pl-PL" dirty="0"/>
            </a:br>
            <a:r>
              <a:rPr lang="pl-PL" dirty="0"/>
              <a:t>b. jedwab naturalny i sztuczny</a:t>
            </a:r>
            <a:br>
              <a:rPr lang="pl-PL" dirty="0"/>
            </a:br>
            <a:r>
              <a:rPr lang="pl-PL" dirty="0"/>
              <a:t>c. poliamid oraz poliester</a:t>
            </a:r>
            <a:br>
              <a:rPr lang="pl-PL" dirty="0"/>
            </a:br>
            <a:r>
              <a:rPr lang="pl-PL" dirty="0"/>
              <a:t>d. len</a:t>
            </a:r>
          </a:p>
          <a:p>
            <a:r>
              <a:rPr lang="pl-PL" dirty="0"/>
              <a:t>Podział nici ze względu na ich przeznaczenie:</a:t>
            </a:r>
            <a:br>
              <a:rPr lang="pl-PL" dirty="0"/>
            </a:br>
            <a:r>
              <a:rPr lang="pl-PL" dirty="0"/>
              <a:t>a. nici do szycia konfekcyjnego maszynowego i ręcznego</a:t>
            </a:r>
            <a:br>
              <a:rPr lang="pl-PL" dirty="0"/>
            </a:br>
            <a:r>
              <a:rPr lang="pl-PL" dirty="0"/>
              <a:t>b. nici specjalne: do cerowania haftowania.</a:t>
            </a:r>
          </a:p>
        </p:txBody>
      </p:sp>
    </p:spTree>
    <p:extLst>
      <p:ext uri="{BB962C8B-B14F-4D97-AF65-F5344CB8AC3E}">
        <p14:creationId xmlns:p14="http://schemas.microsoft.com/office/powerpoint/2010/main" val="119681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BB74D5D-68CA-4B5B-A968-4A6ED525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Nici odzieżowe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8822D82-1453-44AF-9043-FAB3E00C0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Rodzaje nici bawełnianych:</a:t>
            </a:r>
            <a:br>
              <a:rPr lang="pl-PL" dirty="0"/>
            </a:br>
            <a:r>
              <a:rPr lang="pl-PL" dirty="0"/>
              <a:t>a</a:t>
            </a:r>
            <a:r>
              <a:rPr lang="pl-PL" b="1" dirty="0"/>
              <a:t>. nici matowe</a:t>
            </a:r>
            <a:r>
              <a:rPr lang="pl-PL" dirty="0"/>
              <a:t>: poddawane opalaniu, gładkie, matowe, bielone lub barwione</a:t>
            </a:r>
            <a:br>
              <a:rPr lang="pl-PL" dirty="0"/>
            </a:br>
            <a:r>
              <a:rPr lang="pl-PL" dirty="0"/>
              <a:t>b. </a:t>
            </a:r>
            <a:r>
              <a:rPr lang="pl-PL" b="1" dirty="0"/>
              <a:t>nici merceryzowane </a:t>
            </a:r>
            <a:r>
              <a:rPr lang="pl-PL" dirty="0"/>
              <a:t>otrzymuje się przez poddanie nici surowych kąpieli w zimnym roztworze stężonego ługu sodowego, dzięki czemu uzyskują trwały połysk, staja się bardzo mocne i nie kurczą się w czasie prania</a:t>
            </a:r>
            <a:br>
              <a:rPr lang="pl-PL" dirty="0"/>
            </a:br>
            <a:r>
              <a:rPr lang="pl-PL" dirty="0"/>
              <a:t>c. nici nabłyszczane wykańcza się przez napawanie apreturą sklejającą i usztywniającą, dzięki temu są mocne i sztywne.</a:t>
            </a:r>
          </a:p>
        </p:txBody>
      </p:sp>
    </p:spTree>
    <p:extLst>
      <p:ext uri="{BB962C8B-B14F-4D97-AF65-F5344CB8AC3E}">
        <p14:creationId xmlns:p14="http://schemas.microsoft.com/office/powerpoint/2010/main" val="346565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872B624-FE39-4CE7-B509-6E96CB372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Nici odzieżowe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11FB82A9-D372-4EEA-9640-3EFA05747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Nici z jedwabiu naturalnego:</a:t>
            </a:r>
            <a:br>
              <a:rPr lang="pl-PL" dirty="0"/>
            </a:br>
            <a:r>
              <a:rPr lang="pl-PL" dirty="0"/>
              <a:t>a. </a:t>
            </a:r>
            <a:r>
              <a:rPr lang="pl-PL" b="1" dirty="0"/>
              <a:t>nici z jedwabiu rozwijanego </a:t>
            </a:r>
            <a:r>
              <a:rPr lang="pl-PL" dirty="0"/>
              <a:t>– nadają się do szycia ręcznego, ponieważ nie mają równomiernej grubości, są miękkie, mocne, z połyskiem.</a:t>
            </a:r>
            <a:br>
              <a:rPr lang="pl-PL" dirty="0"/>
            </a:br>
            <a:r>
              <a:rPr lang="pl-PL" dirty="0"/>
              <a:t>b. </a:t>
            </a:r>
            <a:r>
              <a:rPr lang="pl-PL" b="1" dirty="0"/>
              <a:t>nici z jedwabiu skręcanego </a:t>
            </a:r>
            <a:r>
              <a:rPr lang="pl-PL" dirty="0"/>
              <a:t>– nadają się do szycia maszynowego.</a:t>
            </a:r>
          </a:p>
          <a:p>
            <a:r>
              <a:rPr lang="pl-PL" dirty="0"/>
              <a:t>Nici syntetyczne: sposoby zapobiegania topieniu podczas nagrzewania się igły w procesie szycia:</a:t>
            </a:r>
            <a:br>
              <a:rPr lang="pl-PL" dirty="0"/>
            </a:br>
            <a:r>
              <a:rPr lang="pl-PL" dirty="0"/>
              <a:t>a. stosowanie impregnacji </a:t>
            </a:r>
            <a:r>
              <a:rPr lang="pl-PL" dirty="0" err="1"/>
              <a:t>antytermicznej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b. specjalna rdzeniowa budowa nici.</a:t>
            </a:r>
          </a:p>
        </p:txBody>
      </p:sp>
    </p:spTree>
    <p:extLst>
      <p:ext uri="{BB962C8B-B14F-4D97-AF65-F5344CB8AC3E}">
        <p14:creationId xmlns:p14="http://schemas.microsoft.com/office/powerpoint/2010/main" val="3450094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E8D2152-5CE7-42B3-8BAD-478B08FC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Pasmanterie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D82AFBA-280C-482A-9635-584E7913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Pasmanterie to wyroby tkane powstające z przeplatania nitek osnowy i wątku pod kątem prostym, oraz wyroby plecione w których nitki przędzy przeplatają się nawzajem i nie tworzą miedzy sobą kąta prostego.</a:t>
            </a:r>
          </a:p>
          <a:p>
            <a:r>
              <a:rPr lang="pl-PL" dirty="0"/>
              <a:t>pasmanterie służą do wykończenia odzieży, ozdabiania bielizny, sukienek, płaszczy, kapeluszy, szat liturgicznych, do wykonania dystynkcji wojskowych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2707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5C941DA-0C71-45E3-BF5C-C27F17978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Taśmy tkane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5741FB1-561C-41E3-B0FC-CA4C3D5F5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Tasiemki krawieckie o splocie prostym służą do wzmacniania brzegów odzieży i szwów, o splocie atłasowym do wykańczania brzegów.</a:t>
            </a:r>
          </a:p>
          <a:p>
            <a:r>
              <a:rPr lang="pl-PL" dirty="0"/>
              <a:t>Taśmy paskowe tzw. Gurty, tkane przeważnie splotem rypsowym, sztywne.</a:t>
            </a:r>
          </a:p>
          <a:p>
            <a:r>
              <a:rPr lang="pl-PL" dirty="0"/>
              <a:t>Taśmy gumowe: wytwarzane z kauczuku naturalnego i sztucznego. Taśmy gumowe mogą być wzorzyste, ażurowe, o brzegach gładkich lub zdobionych falbanka</a:t>
            </a:r>
          </a:p>
          <a:p>
            <a:r>
              <a:rPr lang="pl-PL" dirty="0"/>
              <a:t>Wstążki – to taśmy tkane o szer. od 0,5 – 30 cm. przeważnie z włókien sztucznych i syntetycznych</a:t>
            </a:r>
          </a:p>
        </p:txBody>
      </p:sp>
    </p:spTree>
    <p:extLst>
      <p:ext uri="{BB962C8B-B14F-4D97-AF65-F5344CB8AC3E}">
        <p14:creationId xmlns:p14="http://schemas.microsoft.com/office/powerpoint/2010/main" val="298603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5F2F738-E2F3-4F83-973A-B9515BCB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Taśmy plecione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1FF49ED-89A1-4B98-8A4A-D468F52D4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Są bardziej rozciągliwe i podatne na układnie niż taśmy tkane.</a:t>
            </a:r>
          </a:p>
          <a:p>
            <a:r>
              <a:rPr lang="pl-PL" dirty="0"/>
              <a:t>Mogą być gładkie, wzorzyste, proste lub ząbkowane</a:t>
            </a:r>
          </a:p>
          <a:p>
            <a:r>
              <a:rPr lang="pl-PL" dirty="0"/>
              <a:t>Używane do lamowania, poszywania, ozdabiania.</a:t>
            </a:r>
          </a:p>
          <a:p>
            <a:r>
              <a:rPr lang="pl-PL" b="1" dirty="0"/>
              <a:t>Sutasz</a:t>
            </a:r>
            <a:r>
              <a:rPr lang="pl-PL" dirty="0"/>
              <a:t> jest to wąska plecionka utworzona z co najmniej dwóch nitek podstawowych oplecionych nitkami krzyżującymi się między nitkami podstawowymi tak, że na powierzchni powstaje rowek.</a:t>
            </a:r>
          </a:p>
        </p:txBody>
      </p:sp>
    </p:spTree>
    <p:extLst>
      <p:ext uri="{BB962C8B-B14F-4D97-AF65-F5344CB8AC3E}">
        <p14:creationId xmlns:p14="http://schemas.microsoft.com/office/powerpoint/2010/main" val="337342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BFFA41E-5FE6-40E7-A234-533B4BD7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Guziki i inne zapięcia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1E8B1457-02E9-455A-9B54-1F8A37165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Podział guzików ze względu na surowiec:</a:t>
            </a:r>
            <a:br>
              <a:rPr lang="pl-PL" dirty="0"/>
            </a:br>
            <a:r>
              <a:rPr lang="pl-PL" b="1" dirty="0"/>
              <a:t>a. guziki z surowców naturalnych:</a:t>
            </a:r>
            <a:br>
              <a:rPr lang="pl-PL" b="1" dirty="0"/>
            </a:br>
            <a:r>
              <a:rPr lang="pl-PL" dirty="0"/>
              <a:t>drewniane, skórzane, szklane, metalowe z masy perłowej</a:t>
            </a:r>
            <a:br>
              <a:rPr lang="pl-PL" dirty="0"/>
            </a:br>
            <a:r>
              <a:rPr lang="pl-PL" b="1" dirty="0"/>
              <a:t>b. guziki z tworzyw sztucznych:</a:t>
            </a:r>
            <a:br>
              <a:rPr lang="pl-PL" b="1" dirty="0"/>
            </a:br>
            <a:r>
              <a:rPr lang="pl-PL" dirty="0"/>
              <a:t>z galalitu, poliestrowe, z tworzywa melaminowo – mocznikowego</a:t>
            </a:r>
          </a:p>
          <a:p>
            <a:r>
              <a:rPr lang="pl-PL" dirty="0"/>
              <a:t>Podział guzików ze względu na przeznaczenie:</a:t>
            </a:r>
            <a:br>
              <a:rPr lang="pl-PL" dirty="0"/>
            </a:br>
            <a:r>
              <a:rPr lang="pl-PL" dirty="0"/>
              <a:t>pościelowe, bieliźniane, sukienkowe, ubraniowe, płaszczowe.</a:t>
            </a:r>
          </a:p>
          <a:p>
            <a:r>
              <a:rPr lang="pl-PL" dirty="0"/>
              <a:t>Inne rodzaje zapięć: klamry, haftki, zatrzaski, zamki błyskawiczne, taśmy </a:t>
            </a:r>
            <a:r>
              <a:rPr lang="pl-PL" dirty="0" err="1"/>
              <a:t>rzepowe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4357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8739180-C240-45E3-A4FC-E567FEB8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622" y="982132"/>
            <a:ext cx="7857976" cy="565313"/>
          </a:xfrm>
        </p:spPr>
        <p:txBody>
          <a:bodyPr>
            <a:normAutofit fontScale="90000"/>
          </a:bodyPr>
          <a:lstStyle/>
          <a:p>
            <a:r>
              <a:rPr lang="pl-PL" dirty="0"/>
              <a:t>Guziki</a:t>
            </a:r>
          </a:p>
        </p:txBody>
      </p:sp>
      <p:pic>
        <p:nvPicPr>
          <p:cNvPr id="7" name="Symbol zastępczy zawartości 6" descr="Obraz zawierający moneta, obiekt&#10;&#10;Opis wygenerowany automatycznie">
            <a:extLst>
              <a:ext uri="{FF2B5EF4-FFF2-40B4-BE49-F238E27FC236}">
                <a16:creationId xmlns="" xmlns:a16="http://schemas.microsoft.com/office/drawing/2014/main" id="{36D89F09-A4DB-455E-AFF6-7CD1D1F39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047" y="1863969"/>
            <a:ext cx="2023403" cy="1517552"/>
          </a:xfrm>
        </p:spPr>
      </p:pic>
      <p:pic>
        <p:nvPicPr>
          <p:cNvPr id="9" name="Obraz 8" descr="Obraz zawierający droga, kalkulator&#10;&#10;Opis wygenerowany automatycznie">
            <a:extLst>
              <a:ext uri="{FF2B5EF4-FFF2-40B4-BE49-F238E27FC236}">
                <a16:creationId xmlns="" xmlns:a16="http://schemas.microsoft.com/office/drawing/2014/main" id="{888C9E39-E1AD-432A-BAD2-7F9CA73F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3" y="1863970"/>
            <a:ext cx="2297722" cy="1723291"/>
          </a:xfrm>
          <a:prstGeom prst="rect">
            <a:avLst/>
          </a:prstGeom>
        </p:spPr>
      </p:pic>
      <p:pic>
        <p:nvPicPr>
          <p:cNvPr id="11" name="Obraz 10" descr="Obraz zawierający wewnątrz, talerz&#10;&#10;Opis wygenerowany automatycznie">
            <a:extLst>
              <a:ext uri="{FF2B5EF4-FFF2-40B4-BE49-F238E27FC236}">
                <a16:creationId xmlns="" xmlns:a16="http://schemas.microsoft.com/office/drawing/2014/main" id="{9BB80C77-B679-4314-996A-4B06A782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121" y="1863969"/>
            <a:ext cx="2368786" cy="172329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42B3E58D-2A58-47A9-B514-6E4A72D7B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2780" y="1983733"/>
            <a:ext cx="1676400" cy="1871663"/>
          </a:xfrm>
          <a:prstGeom prst="rect">
            <a:avLst/>
          </a:prstGeom>
        </p:spPr>
      </p:pic>
      <p:pic>
        <p:nvPicPr>
          <p:cNvPr id="15" name="Obraz 14" descr="Obraz zawierający wewnątrz&#10;&#10;Opis wygenerowany automatycznie">
            <a:extLst>
              <a:ext uri="{FF2B5EF4-FFF2-40B4-BE49-F238E27FC236}">
                <a16:creationId xmlns="" xmlns:a16="http://schemas.microsoft.com/office/drawing/2014/main" id="{CD0E9428-4018-4517-AFA2-B41E1F906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437" y="3679507"/>
            <a:ext cx="2563616" cy="2563616"/>
          </a:xfrm>
          <a:prstGeom prst="rect">
            <a:avLst/>
          </a:prstGeom>
        </p:spPr>
      </p:pic>
      <p:pic>
        <p:nvPicPr>
          <p:cNvPr id="17" name="Obraz 16" descr="Obraz zawierający biały, wewnątrz, siedzi&#10;&#10;Opis wygenerowany automatycznie">
            <a:extLst>
              <a:ext uri="{FF2B5EF4-FFF2-40B4-BE49-F238E27FC236}">
                <a16:creationId xmlns="" xmlns:a16="http://schemas.microsoft.com/office/drawing/2014/main" id="{2E8A83C0-55ED-4BD7-A603-3B9083E3A3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0631" y="3679507"/>
            <a:ext cx="2286000" cy="2286000"/>
          </a:xfrm>
          <a:prstGeom prst="rect">
            <a:avLst/>
          </a:prstGeom>
        </p:spPr>
      </p:pic>
      <p:pic>
        <p:nvPicPr>
          <p:cNvPr id="19" name="Obraz 18" descr="Obraz zawierający stół, tort, wewnątrz, talerz&#10;&#10;Opis wygenerowany automatycznie">
            <a:extLst>
              <a:ext uri="{FF2B5EF4-FFF2-40B4-BE49-F238E27FC236}">
                <a16:creationId xmlns="" xmlns:a16="http://schemas.microsoft.com/office/drawing/2014/main" id="{837D8F8E-6067-4BB2-8793-6CB1C0EFF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5209" y="3700630"/>
            <a:ext cx="2853425" cy="214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6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A47A67A-50E6-49AA-B263-52F52A9B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274" y="982133"/>
            <a:ext cx="8969324" cy="480908"/>
          </a:xfrm>
        </p:spPr>
        <p:txBody>
          <a:bodyPr>
            <a:normAutofit fontScale="90000"/>
          </a:bodyPr>
          <a:lstStyle/>
          <a:p>
            <a:r>
              <a:rPr lang="pl-PL" dirty="0"/>
              <a:t>Inne zapięcia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113E35BD-8B4D-464E-A6EA-BE2C77EA3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213" y="1664934"/>
            <a:ext cx="3596592" cy="2549928"/>
          </a:xfr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8BDDCF48-4522-4E13-889D-3FBD17267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99" y="2011681"/>
            <a:ext cx="3239273" cy="2203182"/>
          </a:xfrm>
          <a:prstGeom prst="rect">
            <a:avLst/>
          </a:prstGeom>
        </p:spPr>
      </p:pic>
      <p:pic>
        <p:nvPicPr>
          <p:cNvPr id="1026" name="Picture 2" descr="Znalezione obrazy dla zapytania haftki">
            <a:extLst>
              <a:ext uri="{FF2B5EF4-FFF2-40B4-BE49-F238E27FC236}">
                <a16:creationId xmlns="" xmlns:a16="http://schemas.microsoft.com/office/drawing/2014/main" id="{4E738CD9-52A1-4250-AB42-4862BE5B9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39" y="2011681"/>
            <a:ext cx="2794148" cy="202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A2DE6F2A-AC5A-4F15-9834-0218FD980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19" y="4160458"/>
            <a:ext cx="2478258" cy="2065215"/>
          </a:xfrm>
          <a:prstGeom prst="rect">
            <a:avLst/>
          </a:prstGeom>
        </p:spPr>
      </p:pic>
      <p:pic>
        <p:nvPicPr>
          <p:cNvPr id="11" name="Obraz 10" descr="Obraz zawierający ściana&#10;&#10;Opis wygenerowany automatycznie">
            <a:extLst>
              <a:ext uri="{FF2B5EF4-FFF2-40B4-BE49-F238E27FC236}">
                <a16:creationId xmlns="" xmlns:a16="http://schemas.microsoft.com/office/drawing/2014/main" id="{0A293AE1-37B5-4337-AB28-AD9E58DC0B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5444" y="3790790"/>
            <a:ext cx="2434883" cy="243488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FE11E3A4-1C10-4DEC-AFEA-AAB64FD83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447" y="4062341"/>
            <a:ext cx="2520071" cy="189177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="" xmlns:a16="http://schemas.microsoft.com/office/drawing/2014/main" id="{8F11E45E-1722-4C07-8C02-F4F99CA08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5027" y="3848976"/>
            <a:ext cx="2286440" cy="228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61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E3A857A-1545-46BF-8F6D-C4E44E3B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F7880EC4-3766-4919-8320-34236DB9A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Materiałoznawstwo odzieżowe - Jadwiga </a:t>
            </a:r>
            <a:r>
              <a:rPr lang="pl-PL" dirty="0" err="1"/>
              <a:t>Idryjan</a:t>
            </a:r>
            <a:r>
              <a:rPr lang="pl-PL" dirty="0"/>
              <a:t> –Pajor</a:t>
            </a:r>
          </a:p>
          <a:p>
            <a:r>
              <a:rPr lang="pl-PL" dirty="0"/>
              <a:t>Zdjęcia – strony internetowe.</a:t>
            </a:r>
          </a:p>
        </p:txBody>
      </p:sp>
    </p:spTree>
    <p:extLst>
      <p:ext uri="{BB962C8B-B14F-4D97-AF65-F5344CB8AC3E}">
        <p14:creationId xmlns:p14="http://schemas.microsoft.com/office/powerpoint/2010/main" val="1196225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100</TotalTime>
  <Words>481</Words>
  <Application>Microsoft Office PowerPoint</Application>
  <PresentationFormat>Niestandardowy</PresentationFormat>
  <Paragraphs>58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Organiczny</vt:lpstr>
      <vt:lpstr>Temat :</vt:lpstr>
      <vt:lpstr>Moi drodzy </vt:lpstr>
      <vt:lpstr>Materiały usztywniające</vt:lpstr>
      <vt:lpstr>Materiały usztywniające</vt:lpstr>
      <vt:lpstr>Materiały usztywniające</vt:lpstr>
      <vt:lpstr>Materiały ocieplające</vt:lpstr>
      <vt:lpstr>Materiały podszewkowe</vt:lpstr>
      <vt:lpstr>Nici odzieżowe</vt:lpstr>
      <vt:lpstr>Nici odzieżowe</vt:lpstr>
      <vt:lpstr>Nici odzieżowe </vt:lpstr>
      <vt:lpstr>Pasmanterie</vt:lpstr>
      <vt:lpstr>Taśmy tkane</vt:lpstr>
      <vt:lpstr>Taśmy plecione</vt:lpstr>
      <vt:lpstr>Guziki i inne zapięcia</vt:lpstr>
      <vt:lpstr>Guziki</vt:lpstr>
      <vt:lpstr>Inne zapięcia</vt:lpstr>
      <vt:lpstr>Literatura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Dodatki krawieckie</dc:title>
  <dc:creator>anna lisowska</dc:creator>
  <cp:lastModifiedBy>Kowalski Ryszard</cp:lastModifiedBy>
  <cp:revision>14</cp:revision>
  <dcterms:created xsi:type="dcterms:W3CDTF">2018-11-23T22:22:08Z</dcterms:created>
  <dcterms:modified xsi:type="dcterms:W3CDTF">2020-03-25T19:32:30Z</dcterms:modified>
</cp:coreProperties>
</file>